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Lst>
  <p:notesMasterIdLst>
    <p:notesMasterId r:id="rId69"/>
  </p:notesMasterIdLst>
  <p:sldIdLst>
    <p:sldId id="331"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257" r:id="rId28"/>
    <p:sldId id="258" r:id="rId29"/>
    <p:sldId id="259" r:id="rId30"/>
    <p:sldId id="260" r:id="rId31"/>
    <p:sldId id="270" r:id="rId32"/>
    <p:sldId id="271" r:id="rId33"/>
    <p:sldId id="272" r:id="rId34"/>
    <p:sldId id="273" r:id="rId35"/>
    <p:sldId id="265" r:id="rId36"/>
    <p:sldId id="266" r:id="rId37"/>
    <p:sldId id="274" r:id="rId38"/>
    <p:sldId id="298" r:id="rId39"/>
    <p:sldId id="275" r:id="rId40"/>
    <p:sldId id="276" r:id="rId41"/>
    <p:sldId id="277" r:id="rId42"/>
    <p:sldId id="278" r:id="rId43"/>
    <p:sldId id="279" r:id="rId44"/>
    <p:sldId id="280" r:id="rId45"/>
    <p:sldId id="281" r:id="rId46"/>
    <p:sldId id="282" r:id="rId47"/>
    <p:sldId id="283" r:id="rId48"/>
    <p:sldId id="284" r:id="rId49"/>
    <p:sldId id="285" r:id="rId50"/>
    <p:sldId id="287" r:id="rId51"/>
    <p:sldId id="289" r:id="rId52"/>
    <p:sldId id="290" r:id="rId53"/>
    <p:sldId id="291" r:id="rId54"/>
    <p:sldId id="292" r:id="rId55"/>
    <p:sldId id="293" r:id="rId56"/>
    <p:sldId id="294" r:id="rId57"/>
    <p:sldId id="295" r:id="rId58"/>
    <p:sldId id="297" r:id="rId59"/>
    <p:sldId id="321" r:id="rId60"/>
    <p:sldId id="322" r:id="rId61"/>
    <p:sldId id="323" r:id="rId62"/>
    <p:sldId id="324" r:id="rId63"/>
    <p:sldId id="325" r:id="rId64"/>
    <p:sldId id="326" r:id="rId65"/>
    <p:sldId id="327" r:id="rId66"/>
    <p:sldId id="328" r:id="rId67"/>
    <p:sldId id="33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6" d="100"/>
          <a:sy n="86" d="100"/>
        </p:scale>
        <p:origin x="-2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melisman\Dropbox\HKUL%20work\User%20Experience\Data\Non-participant%20observation%20November\coded%20observations%20Novemb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elisman\Dropbox\HKUL%20work\User%20Experience\Data\Non-participant%20observation%20November\coded%20observations%20Novembe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elisman\Dropbox\HKUL%20work\User%20Experience\Data\Non-participant%20observation%20November\coded%20observations%20Novemb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Activities</a:t>
            </a:r>
            <a:r>
              <a:rPr lang="en-US" baseline="0" dirty="0"/>
              <a:t> Correlated With HKU</a:t>
            </a:r>
            <a:endParaRPr lang="en-US" dirty="0"/>
          </a:p>
        </c:rich>
      </c:tx>
      <c:overlay val="0"/>
      <c:spPr>
        <a:noFill/>
        <a:ln>
          <a:noFill/>
        </a:ln>
        <a:effectLst/>
      </c:spPr>
    </c:title>
    <c:autoTitleDeleted val="0"/>
    <c:plotArea>
      <c:layout>
        <c:manualLayout>
          <c:layoutTarget val="inner"/>
          <c:xMode val="edge"/>
          <c:yMode val="edge"/>
          <c:x val="4.8034216675062975E-2"/>
          <c:y val="0.17562395609639705"/>
          <c:w val="0.92610371143358117"/>
          <c:h val="0.53963341359189609"/>
        </c:manualLayout>
      </c:layout>
      <c:barChart>
        <c:barDir val="col"/>
        <c:grouping val="clustered"/>
        <c:varyColors val="0"/>
        <c:ser>
          <c:idx val="0"/>
          <c:order val="0"/>
          <c:tx>
            <c:strRef>
              <c:f>Sheet1!$B$1</c:f>
              <c:strCache>
                <c:ptCount val="1"/>
                <c:pt idx="0">
                  <c:v>Student</c:v>
                </c:pt>
              </c:strCache>
            </c:strRef>
          </c:tx>
          <c:spPr>
            <a:solidFill>
              <a:schemeClr val="accent2"/>
            </a:solidFill>
            <a:ln>
              <a:noFill/>
            </a:ln>
            <a:effectLst/>
          </c:spPr>
          <c:invertIfNegative val="0"/>
          <c:cat>
            <c:strRef>
              <c:f>Sheet1!$A$2:$A$11</c:f>
              <c:strCache>
                <c:ptCount val="10"/>
                <c:pt idx="0">
                  <c:v>WhatsApp</c:v>
                </c:pt>
                <c:pt idx="1">
                  <c:v>WeChat</c:v>
                </c:pt>
                <c:pt idx="2">
                  <c:v>Google 
Scholar</c:v>
                </c:pt>
                <c:pt idx="3">
                  <c:v>Moodle</c:v>
                </c:pt>
                <c:pt idx="4">
                  <c:v>Research
Gate</c:v>
                </c:pt>
                <c:pt idx="5">
                  <c:v>HKU 
Portal</c:v>
                </c:pt>
                <c:pt idx="6">
                  <c:v>Taobao</c:v>
                </c:pt>
                <c:pt idx="7">
                  <c:v>Google Maps</c:v>
                </c:pt>
                <c:pt idx="8">
                  <c:v>HKU Library</c:v>
                </c:pt>
                <c:pt idx="9">
                  <c:v>Online Shopping</c:v>
                </c:pt>
              </c:strCache>
            </c:strRef>
          </c:cat>
          <c:val>
            <c:numRef>
              <c:f>Sheet1!$B$2:$B$11</c:f>
              <c:numCache>
                <c:formatCode>General</c:formatCode>
                <c:ptCount val="10"/>
                <c:pt idx="0">
                  <c:v>0.74354251222784895</c:v>
                </c:pt>
                <c:pt idx="1">
                  <c:v>0.49232691045820198</c:v>
                </c:pt>
                <c:pt idx="2">
                  <c:v>0.36294766906950299</c:v>
                </c:pt>
                <c:pt idx="3">
                  <c:v>0.35697313817958398</c:v>
                </c:pt>
                <c:pt idx="4">
                  <c:v>0.27667169733227098</c:v>
                </c:pt>
                <c:pt idx="5">
                  <c:v>0.246939424998529</c:v>
                </c:pt>
                <c:pt idx="6">
                  <c:v>0.24059506723365801</c:v>
                </c:pt>
                <c:pt idx="7">
                  <c:v>0.23077704356142201</c:v>
                </c:pt>
                <c:pt idx="8">
                  <c:v>0.20936952765301201</c:v>
                </c:pt>
                <c:pt idx="9">
                  <c:v>0.180277228447004</c:v>
                </c:pt>
              </c:numCache>
            </c:numRef>
          </c:val>
          <c:extLst xmlns:c16r2="http://schemas.microsoft.com/office/drawing/2015/06/chart">
            <c:ext xmlns:c16="http://schemas.microsoft.com/office/drawing/2014/chart" uri="{C3380CC4-5D6E-409C-BE32-E72D297353CC}">
              <c16:uniqueId val="{00000000-3A44-438E-A03E-66E116BFA1BE}"/>
            </c:ext>
          </c:extLst>
        </c:ser>
        <c:dLbls>
          <c:showLegendKey val="0"/>
          <c:showVal val="0"/>
          <c:showCatName val="0"/>
          <c:showSerName val="0"/>
          <c:showPercent val="0"/>
          <c:showBubbleSize val="0"/>
        </c:dLbls>
        <c:gapWidth val="219"/>
        <c:overlap val="-27"/>
        <c:axId val="247956480"/>
        <c:axId val="172926080"/>
      </c:barChart>
      <c:catAx>
        <c:axId val="24795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2926080"/>
        <c:crosses val="autoZero"/>
        <c:auto val="0"/>
        <c:lblAlgn val="ctr"/>
        <c:lblOffset val="100"/>
        <c:tickLblSkip val="1"/>
        <c:noMultiLvlLbl val="0"/>
      </c:catAx>
      <c:valAx>
        <c:axId val="172926080"/>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795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Activities</a:t>
            </a:r>
            <a:r>
              <a:rPr lang="en-US" baseline="0" dirty="0"/>
              <a:t> Correlated With UCLA</a:t>
            </a:r>
            <a:endParaRPr lang="en-US" dirty="0"/>
          </a:p>
        </c:rich>
      </c:tx>
      <c:overlay val="0"/>
      <c:spPr>
        <a:noFill/>
        <a:ln>
          <a:noFill/>
        </a:ln>
        <a:effectLst/>
      </c:spPr>
    </c:title>
    <c:autoTitleDeleted val="0"/>
    <c:plotArea>
      <c:layout>
        <c:manualLayout>
          <c:layoutTarget val="inner"/>
          <c:xMode val="edge"/>
          <c:yMode val="edge"/>
          <c:x val="4.8034216675062975E-2"/>
          <c:y val="0.15263399926248888"/>
          <c:w val="0.92897727497706528"/>
          <c:h val="0.64982625105746084"/>
        </c:manualLayout>
      </c:layout>
      <c:barChart>
        <c:barDir val="col"/>
        <c:grouping val="clustered"/>
        <c:varyColors val="0"/>
        <c:ser>
          <c:idx val="0"/>
          <c:order val="0"/>
          <c:tx>
            <c:strRef>
              <c:f>Sheet1!$B$1</c:f>
              <c:strCache>
                <c:ptCount val="1"/>
                <c:pt idx="0">
                  <c:v>Librarian</c:v>
                </c:pt>
              </c:strCache>
            </c:strRef>
          </c:tx>
          <c:spPr>
            <a:solidFill>
              <a:schemeClr val="accent1"/>
            </a:solidFill>
            <a:ln>
              <a:noFill/>
            </a:ln>
            <a:effectLst/>
          </c:spPr>
          <c:invertIfNegative val="0"/>
          <c:cat>
            <c:strRef>
              <c:f>Sheet1!$A$2:$A$11</c:f>
              <c:strCache>
                <c:ptCount val="10"/>
                <c:pt idx="0">
                  <c:v>Yelp</c:v>
                </c:pt>
                <c:pt idx="1">
                  <c:v>Tumblr</c:v>
                </c:pt>
                <c:pt idx="2">
                  <c:v>Amazon</c:v>
                </c:pt>
                <c:pt idx="3">
                  <c:v>Twitter</c:v>
                </c:pt>
                <c:pt idx="4">
                  <c:v>MyUCLA</c:v>
                </c:pt>
                <c:pt idx="5">
                  <c:v>CCLE</c:v>
                </c:pt>
                <c:pt idx="6">
                  <c:v>Netflix</c:v>
                </c:pt>
                <c:pt idx="7">
                  <c:v>Texting</c:v>
                </c:pt>
                <c:pt idx="8">
                  <c:v>Linkedin</c:v>
                </c:pt>
                <c:pt idx="9">
                  <c:v>Snapchat</c:v>
                </c:pt>
              </c:strCache>
            </c:strRef>
          </c:cat>
          <c:val>
            <c:numRef>
              <c:f>Sheet1!$B$2:$B$11</c:f>
              <c:numCache>
                <c:formatCode>General</c:formatCode>
                <c:ptCount val="10"/>
                <c:pt idx="0">
                  <c:v>0.45849190209960999</c:v>
                </c:pt>
                <c:pt idx="1">
                  <c:v>0.37331770289461402</c:v>
                </c:pt>
                <c:pt idx="2">
                  <c:v>0.35009962552520502</c:v>
                </c:pt>
                <c:pt idx="3">
                  <c:v>0.337348207691688</c:v>
                </c:pt>
                <c:pt idx="4">
                  <c:v>0.31499125662321398</c:v>
                </c:pt>
                <c:pt idx="5">
                  <c:v>0.31221249192930101</c:v>
                </c:pt>
                <c:pt idx="6">
                  <c:v>0.285184739597106</c:v>
                </c:pt>
                <c:pt idx="7">
                  <c:v>0.276971930193884</c:v>
                </c:pt>
                <c:pt idx="8">
                  <c:v>0.26879166363207002</c:v>
                </c:pt>
                <c:pt idx="9">
                  <c:v>0.257490405557254</c:v>
                </c:pt>
              </c:numCache>
            </c:numRef>
          </c:val>
          <c:extLst xmlns:c16r2="http://schemas.microsoft.com/office/drawing/2015/06/chart">
            <c:ext xmlns:c16="http://schemas.microsoft.com/office/drawing/2014/chart" uri="{C3380CC4-5D6E-409C-BE32-E72D297353CC}">
              <c16:uniqueId val="{00000000-A257-4BCB-B11B-D265C72806E7}"/>
            </c:ext>
          </c:extLst>
        </c:ser>
        <c:dLbls>
          <c:showLegendKey val="0"/>
          <c:showVal val="0"/>
          <c:showCatName val="0"/>
          <c:showSerName val="0"/>
          <c:showPercent val="0"/>
          <c:showBubbleSize val="0"/>
        </c:dLbls>
        <c:gapWidth val="219"/>
        <c:overlap val="-27"/>
        <c:axId val="248211968"/>
        <c:axId val="172927808"/>
      </c:barChart>
      <c:catAx>
        <c:axId val="24821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2927808"/>
        <c:crosses val="autoZero"/>
        <c:auto val="1"/>
        <c:lblAlgn val="ctr"/>
        <c:lblOffset val="100"/>
        <c:noMultiLvlLbl val="0"/>
      </c:catAx>
      <c:valAx>
        <c:axId val="172927808"/>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821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Codes assigned to all observations</a:t>
            </a:r>
          </a:p>
        </c:rich>
      </c:tx>
      <c:overlay val="0"/>
    </c:title>
    <c:autoTitleDeleted val="0"/>
    <c:plotArea>
      <c:layout/>
      <c:barChart>
        <c:barDir val="col"/>
        <c:grouping val="clustered"/>
        <c:varyColors val="0"/>
        <c:ser>
          <c:idx val="0"/>
          <c:order val="0"/>
          <c:invertIfNegative val="0"/>
          <c:cat>
            <c:strRef>
              <c:f>Cumulative!$F$218:$F$223</c:f>
              <c:strCache>
                <c:ptCount val="6"/>
                <c:pt idx="0">
                  <c:v>A (Social activities)</c:v>
                </c:pt>
                <c:pt idx="1">
                  <c:v>B (Library services/ facilities)</c:v>
                </c:pt>
                <c:pt idx="2">
                  <c:v>C (Belongings/ objects)</c:v>
                </c:pt>
                <c:pt idx="3">
                  <c:v>D (Technology)</c:v>
                </c:pt>
                <c:pt idx="4">
                  <c:v>E (Food &amp; drink)</c:v>
                </c:pt>
                <c:pt idx="5">
                  <c:v>F (Actions)</c:v>
                </c:pt>
              </c:strCache>
            </c:strRef>
          </c:cat>
          <c:val>
            <c:numRef>
              <c:f>Cumulative!$G$218:$G$223</c:f>
              <c:numCache>
                <c:formatCode>General</c:formatCode>
                <c:ptCount val="6"/>
                <c:pt idx="0">
                  <c:v>42</c:v>
                </c:pt>
                <c:pt idx="1">
                  <c:v>20</c:v>
                </c:pt>
                <c:pt idx="2">
                  <c:v>141</c:v>
                </c:pt>
                <c:pt idx="3">
                  <c:v>108</c:v>
                </c:pt>
                <c:pt idx="4">
                  <c:v>10</c:v>
                </c:pt>
                <c:pt idx="5">
                  <c:v>48</c:v>
                </c:pt>
              </c:numCache>
            </c:numRef>
          </c:val>
          <c:extLst xmlns:c16r2="http://schemas.microsoft.com/office/drawing/2015/06/chart">
            <c:ext xmlns:c16="http://schemas.microsoft.com/office/drawing/2014/chart" uri="{C3380CC4-5D6E-409C-BE32-E72D297353CC}">
              <c16:uniqueId val="{00000000-ABBD-4C89-86D5-88526D88FB15}"/>
            </c:ext>
          </c:extLst>
        </c:ser>
        <c:dLbls>
          <c:showLegendKey val="0"/>
          <c:showVal val="0"/>
          <c:showCatName val="0"/>
          <c:showSerName val="0"/>
          <c:showPercent val="0"/>
          <c:showBubbleSize val="0"/>
        </c:dLbls>
        <c:gapWidth val="150"/>
        <c:axId val="142682624"/>
        <c:axId val="140938048"/>
      </c:barChart>
      <c:catAx>
        <c:axId val="142682624"/>
        <c:scaling>
          <c:orientation val="minMax"/>
        </c:scaling>
        <c:delete val="0"/>
        <c:axPos val="b"/>
        <c:numFmt formatCode="General" sourceLinked="0"/>
        <c:majorTickMark val="none"/>
        <c:minorTickMark val="none"/>
        <c:tickLblPos val="nextTo"/>
        <c:crossAx val="140938048"/>
        <c:crosses val="autoZero"/>
        <c:auto val="1"/>
        <c:lblAlgn val="ctr"/>
        <c:lblOffset val="100"/>
        <c:noMultiLvlLbl val="0"/>
      </c:catAx>
      <c:valAx>
        <c:axId val="140938048"/>
        <c:scaling>
          <c:orientation val="minMax"/>
        </c:scaling>
        <c:delete val="0"/>
        <c:axPos val="l"/>
        <c:majorGridlines/>
        <c:numFmt formatCode="General" sourceLinked="1"/>
        <c:majorTickMark val="none"/>
        <c:minorTickMark val="none"/>
        <c:tickLblPos val="nextTo"/>
        <c:crossAx val="14268262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Social</a:t>
            </a:r>
            <a:r>
              <a:rPr lang="en-US" baseline="0"/>
              <a:t> activities codes assigned to all observations</a:t>
            </a:r>
            <a:endParaRPr lang="en-US"/>
          </a:p>
        </c:rich>
      </c:tx>
      <c:overlay val="0"/>
    </c:title>
    <c:autoTitleDeleted val="0"/>
    <c:plotArea>
      <c:layout/>
      <c:barChart>
        <c:barDir val="col"/>
        <c:grouping val="clustered"/>
        <c:varyColors val="0"/>
        <c:ser>
          <c:idx val="0"/>
          <c:order val="0"/>
          <c:invertIfNegative val="0"/>
          <c:cat>
            <c:strRef>
              <c:f>Cumulative!$E$226:$E$229</c:f>
              <c:strCache>
                <c:ptCount val="4"/>
                <c:pt idx="0">
                  <c:v>Waiting for/ meeting someone</c:v>
                </c:pt>
                <c:pt idx="1">
                  <c:v>Visiting library with friend(s)</c:v>
                </c:pt>
                <c:pt idx="2">
                  <c:v>Group discussion</c:v>
                </c:pt>
                <c:pt idx="3">
                  <c:v>Talking (social)</c:v>
                </c:pt>
              </c:strCache>
            </c:strRef>
          </c:cat>
          <c:val>
            <c:numRef>
              <c:f>Cumulative!$F$226:$F$229</c:f>
              <c:numCache>
                <c:formatCode>General</c:formatCode>
                <c:ptCount val="4"/>
                <c:pt idx="0">
                  <c:v>5</c:v>
                </c:pt>
                <c:pt idx="1">
                  <c:v>19</c:v>
                </c:pt>
                <c:pt idx="2">
                  <c:v>1</c:v>
                </c:pt>
                <c:pt idx="3">
                  <c:v>17</c:v>
                </c:pt>
              </c:numCache>
            </c:numRef>
          </c:val>
          <c:extLst xmlns:c16r2="http://schemas.microsoft.com/office/drawing/2015/06/chart">
            <c:ext xmlns:c16="http://schemas.microsoft.com/office/drawing/2014/chart" uri="{C3380CC4-5D6E-409C-BE32-E72D297353CC}">
              <c16:uniqueId val="{00000000-AD1B-4CC4-81D5-3C6557C27116}"/>
            </c:ext>
          </c:extLst>
        </c:ser>
        <c:dLbls>
          <c:showLegendKey val="0"/>
          <c:showVal val="0"/>
          <c:showCatName val="0"/>
          <c:showSerName val="0"/>
          <c:showPercent val="0"/>
          <c:showBubbleSize val="0"/>
        </c:dLbls>
        <c:gapWidth val="150"/>
        <c:axId val="162287104"/>
        <c:axId val="145409728"/>
      </c:barChart>
      <c:catAx>
        <c:axId val="162287104"/>
        <c:scaling>
          <c:orientation val="minMax"/>
        </c:scaling>
        <c:delete val="0"/>
        <c:axPos val="b"/>
        <c:numFmt formatCode="General" sourceLinked="0"/>
        <c:majorTickMark val="none"/>
        <c:minorTickMark val="none"/>
        <c:tickLblPos val="nextTo"/>
        <c:crossAx val="145409728"/>
        <c:crosses val="autoZero"/>
        <c:auto val="1"/>
        <c:lblAlgn val="ctr"/>
        <c:lblOffset val="100"/>
        <c:noMultiLvlLbl val="0"/>
      </c:catAx>
      <c:valAx>
        <c:axId val="145409728"/>
        <c:scaling>
          <c:orientation val="minMax"/>
        </c:scaling>
        <c:delete val="0"/>
        <c:axPos val="l"/>
        <c:majorGridlines/>
        <c:numFmt formatCode="General" sourceLinked="1"/>
        <c:majorTickMark val="none"/>
        <c:minorTickMark val="none"/>
        <c:tickLblPos val="nextTo"/>
        <c:crossAx val="1622871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Belongings/ objects codes assigned to all observations</a:t>
            </a:r>
          </a:p>
        </c:rich>
      </c:tx>
      <c:overlay val="0"/>
    </c:title>
    <c:autoTitleDeleted val="0"/>
    <c:plotArea>
      <c:layout/>
      <c:barChart>
        <c:barDir val="col"/>
        <c:grouping val="clustered"/>
        <c:varyColors val="0"/>
        <c:ser>
          <c:idx val="0"/>
          <c:order val="0"/>
          <c:invertIfNegative val="0"/>
          <c:cat>
            <c:strRef>
              <c:f>Cumulative!$E$236:$E$246</c:f>
              <c:strCache>
                <c:ptCount val="11"/>
                <c:pt idx="0">
                  <c:v>Umbrella</c:v>
                </c:pt>
                <c:pt idx="1">
                  <c:v>Jacket</c:v>
                </c:pt>
                <c:pt idx="2">
                  <c:v>Bag(s)</c:v>
                </c:pt>
                <c:pt idx="3">
                  <c:v>Paper(s)</c:v>
                </c:pt>
                <c:pt idx="4">
                  <c:v>Water bottle/ tumbler</c:v>
                </c:pt>
                <c:pt idx="5">
                  <c:v>Wallet</c:v>
                </c:pt>
                <c:pt idx="6">
                  <c:v>Book(s)</c:v>
                </c:pt>
                <c:pt idx="7">
                  <c:v>Luggage</c:v>
                </c:pt>
                <c:pt idx="8">
                  <c:v>Other object/ belonging(s)</c:v>
                </c:pt>
                <c:pt idx="9">
                  <c:v>Card(s)</c:v>
                </c:pt>
                <c:pt idx="10">
                  <c:v>AV materials</c:v>
                </c:pt>
              </c:strCache>
            </c:strRef>
          </c:cat>
          <c:val>
            <c:numRef>
              <c:f>Cumulative!$F$236:$F$246</c:f>
              <c:numCache>
                <c:formatCode>General</c:formatCode>
                <c:ptCount val="11"/>
                <c:pt idx="0">
                  <c:v>5</c:v>
                </c:pt>
                <c:pt idx="1">
                  <c:v>1</c:v>
                </c:pt>
                <c:pt idx="2">
                  <c:v>33</c:v>
                </c:pt>
                <c:pt idx="3">
                  <c:v>14</c:v>
                </c:pt>
                <c:pt idx="4">
                  <c:v>12</c:v>
                </c:pt>
                <c:pt idx="5">
                  <c:v>14</c:v>
                </c:pt>
                <c:pt idx="6">
                  <c:v>21</c:v>
                </c:pt>
                <c:pt idx="7">
                  <c:v>2</c:v>
                </c:pt>
                <c:pt idx="8">
                  <c:v>15</c:v>
                </c:pt>
                <c:pt idx="9">
                  <c:v>22</c:v>
                </c:pt>
                <c:pt idx="10">
                  <c:v>2</c:v>
                </c:pt>
              </c:numCache>
            </c:numRef>
          </c:val>
          <c:extLst xmlns:c16r2="http://schemas.microsoft.com/office/drawing/2015/06/chart">
            <c:ext xmlns:c16="http://schemas.microsoft.com/office/drawing/2014/chart" uri="{C3380CC4-5D6E-409C-BE32-E72D297353CC}">
              <c16:uniqueId val="{00000000-BEA0-4728-947E-5BD3C0704C2A}"/>
            </c:ext>
          </c:extLst>
        </c:ser>
        <c:dLbls>
          <c:showLegendKey val="0"/>
          <c:showVal val="0"/>
          <c:showCatName val="0"/>
          <c:showSerName val="0"/>
          <c:showPercent val="0"/>
          <c:showBubbleSize val="0"/>
        </c:dLbls>
        <c:gapWidth val="150"/>
        <c:axId val="162639872"/>
        <c:axId val="145411456"/>
      </c:barChart>
      <c:catAx>
        <c:axId val="162639872"/>
        <c:scaling>
          <c:orientation val="minMax"/>
        </c:scaling>
        <c:delete val="0"/>
        <c:axPos val="b"/>
        <c:numFmt formatCode="General" sourceLinked="0"/>
        <c:majorTickMark val="none"/>
        <c:minorTickMark val="none"/>
        <c:tickLblPos val="nextTo"/>
        <c:crossAx val="145411456"/>
        <c:crosses val="autoZero"/>
        <c:auto val="1"/>
        <c:lblAlgn val="ctr"/>
        <c:lblOffset val="100"/>
        <c:noMultiLvlLbl val="0"/>
      </c:catAx>
      <c:valAx>
        <c:axId val="145411456"/>
        <c:scaling>
          <c:orientation val="minMax"/>
        </c:scaling>
        <c:delete val="0"/>
        <c:axPos val="l"/>
        <c:majorGridlines/>
        <c:numFmt formatCode="General" sourceLinked="1"/>
        <c:majorTickMark val="none"/>
        <c:minorTickMark val="none"/>
        <c:tickLblPos val="nextTo"/>
        <c:crossAx val="162639872"/>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8566B-18A6-4144-8A70-B54074BD9914}"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en-US"/>
        </a:p>
      </dgm:t>
    </dgm:pt>
    <dgm:pt modelId="{C5579904-5348-49C0-B58B-06C55E9E03F7}">
      <dgm:prSet phldrT="[Text]" custT="1"/>
      <dgm:spPr/>
      <dgm:t>
        <a:bodyPr/>
        <a:lstStyle/>
        <a:p>
          <a:r>
            <a:rPr lang="en-US" sz="1400" b="1" dirty="0"/>
            <a:t>Environmental Scan</a:t>
          </a:r>
        </a:p>
        <a:p>
          <a:r>
            <a:rPr lang="en-US" sz="1000" dirty="0"/>
            <a:t>One of the best ways to get ideas about what we might want to create is by looking outside of ourselves for perspective and inspiration.</a:t>
          </a:r>
        </a:p>
      </dgm:t>
    </dgm:pt>
    <dgm:pt modelId="{DE29400C-C2A8-455E-813C-26B197F8A4BA}" type="parTrans" cxnId="{5C20711F-5EFB-41BC-BF31-53AC105F9B0F}">
      <dgm:prSet/>
      <dgm:spPr/>
      <dgm:t>
        <a:bodyPr/>
        <a:lstStyle/>
        <a:p>
          <a:endParaRPr lang="en-US"/>
        </a:p>
      </dgm:t>
    </dgm:pt>
    <dgm:pt modelId="{EA044F35-4D6A-460C-9C4E-9151995841E9}" type="sibTrans" cxnId="{5C20711F-5EFB-41BC-BF31-53AC105F9B0F}">
      <dgm:prSet/>
      <dgm:spPr/>
      <dgm:t>
        <a:bodyPr/>
        <a:lstStyle/>
        <a:p>
          <a:endParaRPr lang="en-US"/>
        </a:p>
      </dgm:t>
    </dgm:pt>
    <dgm:pt modelId="{C50EE7B5-586D-4DBB-ACA3-3D729BE49DF0}">
      <dgm:prSet phldrT="[Text]"/>
      <dgm:spPr>
        <a:solidFill>
          <a:srgbClr val="660066">
            <a:alpha val="50000"/>
          </a:srgbClr>
        </a:solidFill>
      </dgm:spPr>
      <dgm:t>
        <a:bodyPr/>
        <a:lstStyle/>
        <a:p>
          <a:r>
            <a:rPr lang="en-US" dirty="0"/>
            <a:t>Peers and aspirant peers</a:t>
          </a:r>
        </a:p>
      </dgm:t>
    </dgm:pt>
    <dgm:pt modelId="{2DEA8316-4767-4BEF-9207-65FEB2FB1446}" type="parTrans" cxnId="{AED6C800-BA11-4A46-A293-C72C2CF2984A}">
      <dgm:prSet/>
      <dgm:spPr/>
      <dgm:t>
        <a:bodyPr/>
        <a:lstStyle/>
        <a:p>
          <a:endParaRPr lang="en-US"/>
        </a:p>
      </dgm:t>
    </dgm:pt>
    <dgm:pt modelId="{ED128873-1BB0-41D2-B2D9-2102EC0A04CA}" type="sibTrans" cxnId="{AED6C800-BA11-4A46-A293-C72C2CF2984A}">
      <dgm:prSet/>
      <dgm:spPr/>
      <dgm:t>
        <a:bodyPr/>
        <a:lstStyle/>
        <a:p>
          <a:endParaRPr lang="en-US"/>
        </a:p>
      </dgm:t>
    </dgm:pt>
    <dgm:pt modelId="{B9F1C93C-3F7D-47B7-904C-E07763D0A2B8}">
      <dgm:prSet phldrT="[Text]"/>
      <dgm:spPr>
        <a:solidFill>
          <a:srgbClr val="660066">
            <a:alpha val="50000"/>
          </a:srgbClr>
        </a:solidFill>
      </dgm:spPr>
      <dgm:t>
        <a:bodyPr/>
        <a:lstStyle/>
        <a:p>
          <a:r>
            <a:rPr lang="en-US" dirty="0"/>
            <a:t>Thematic “deep dives” </a:t>
          </a:r>
        </a:p>
      </dgm:t>
    </dgm:pt>
    <dgm:pt modelId="{0DCC914E-E419-4DDD-AD12-BC1D75EED831}" type="parTrans" cxnId="{DB477B67-4EDD-498A-AEFE-7F9BB1C5632B}">
      <dgm:prSet/>
      <dgm:spPr/>
      <dgm:t>
        <a:bodyPr/>
        <a:lstStyle/>
        <a:p>
          <a:endParaRPr lang="en-US"/>
        </a:p>
      </dgm:t>
    </dgm:pt>
    <dgm:pt modelId="{CDAA2226-4B5E-4F4B-A203-5B5BE941EF10}" type="sibTrans" cxnId="{DB477B67-4EDD-498A-AEFE-7F9BB1C5632B}">
      <dgm:prSet/>
      <dgm:spPr/>
      <dgm:t>
        <a:bodyPr/>
        <a:lstStyle/>
        <a:p>
          <a:endParaRPr lang="en-US"/>
        </a:p>
      </dgm:t>
    </dgm:pt>
    <dgm:pt modelId="{0A8529AF-FC3A-4B51-855A-B17EA9688CAD}">
      <dgm:prSet phldrT="[Text]"/>
      <dgm:spPr>
        <a:solidFill>
          <a:srgbClr val="660066">
            <a:alpha val="50000"/>
          </a:srgbClr>
        </a:solidFill>
      </dgm:spPr>
      <dgm:t>
        <a:bodyPr/>
        <a:lstStyle/>
        <a:p>
          <a:r>
            <a:rPr lang="en-US" dirty="0"/>
            <a:t>User perspectives</a:t>
          </a:r>
        </a:p>
      </dgm:t>
    </dgm:pt>
    <dgm:pt modelId="{B130908B-C4FE-4169-88CE-22B7E22B2B27}" type="parTrans" cxnId="{54D92668-B68C-4447-A625-206C2440037B}">
      <dgm:prSet/>
      <dgm:spPr/>
      <dgm:t>
        <a:bodyPr/>
        <a:lstStyle/>
        <a:p>
          <a:endParaRPr lang="en-US"/>
        </a:p>
      </dgm:t>
    </dgm:pt>
    <dgm:pt modelId="{0CF181CA-CC1B-4A58-ACAC-6984FDF36DDA}" type="sibTrans" cxnId="{54D92668-B68C-4447-A625-206C2440037B}">
      <dgm:prSet/>
      <dgm:spPr/>
      <dgm:t>
        <a:bodyPr/>
        <a:lstStyle/>
        <a:p>
          <a:endParaRPr lang="en-US"/>
        </a:p>
      </dgm:t>
    </dgm:pt>
    <dgm:pt modelId="{F96B2E66-DDF5-40BB-9B6E-60592F201306}">
      <dgm:prSet phldrT="[Text]" custT="1"/>
      <dgm:spPr/>
      <dgm:t>
        <a:bodyPr/>
        <a:lstStyle/>
        <a:p>
          <a:r>
            <a:rPr lang="en-US" sz="1400" b="1" dirty="0"/>
            <a:t>Values/Vision/Mission</a:t>
          </a:r>
        </a:p>
        <a:p>
          <a:r>
            <a:rPr lang="en-US" sz="1000" dirty="0"/>
            <a:t>It’s essential to define our shared values and use them to clarify the essential elements of our aspirational future, the kind of library where internal and external stakeholders thrive.</a:t>
          </a:r>
        </a:p>
      </dgm:t>
    </dgm:pt>
    <dgm:pt modelId="{0270789B-276D-435D-BD5A-5D468A6B36AA}" type="parTrans" cxnId="{F5AF040A-A83E-4667-84FF-A849C47AEA55}">
      <dgm:prSet/>
      <dgm:spPr/>
      <dgm:t>
        <a:bodyPr/>
        <a:lstStyle/>
        <a:p>
          <a:endParaRPr lang="en-US"/>
        </a:p>
      </dgm:t>
    </dgm:pt>
    <dgm:pt modelId="{0ED6BD12-906F-4197-A285-DD5100F1BCD7}" type="sibTrans" cxnId="{F5AF040A-A83E-4667-84FF-A849C47AEA55}">
      <dgm:prSet/>
      <dgm:spPr/>
      <dgm:t>
        <a:bodyPr/>
        <a:lstStyle/>
        <a:p>
          <a:endParaRPr lang="en-US"/>
        </a:p>
      </dgm:t>
    </dgm:pt>
    <dgm:pt modelId="{8E38ED3A-163D-4929-9836-24B39A24CE92}">
      <dgm:prSet phldrT="[Text]"/>
      <dgm:spPr>
        <a:solidFill>
          <a:srgbClr val="660066">
            <a:alpha val="50000"/>
          </a:srgbClr>
        </a:solidFill>
      </dgm:spPr>
      <dgm:t>
        <a:bodyPr/>
        <a:lstStyle/>
        <a:p>
          <a:r>
            <a:rPr lang="en-US" dirty="0"/>
            <a:t>Values</a:t>
          </a:r>
        </a:p>
      </dgm:t>
    </dgm:pt>
    <dgm:pt modelId="{3D8245D7-A24B-4220-8782-F5A44DDD509B}" type="parTrans" cxnId="{02D36E9F-8E22-4945-BAE7-59AEF2427A67}">
      <dgm:prSet/>
      <dgm:spPr/>
      <dgm:t>
        <a:bodyPr/>
        <a:lstStyle/>
        <a:p>
          <a:endParaRPr lang="en-US"/>
        </a:p>
      </dgm:t>
    </dgm:pt>
    <dgm:pt modelId="{5A300316-AC5D-4742-A1B3-038EC291826A}" type="sibTrans" cxnId="{02D36E9F-8E22-4945-BAE7-59AEF2427A67}">
      <dgm:prSet/>
      <dgm:spPr/>
      <dgm:t>
        <a:bodyPr/>
        <a:lstStyle/>
        <a:p>
          <a:endParaRPr lang="en-US"/>
        </a:p>
      </dgm:t>
    </dgm:pt>
    <dgm:pt modelId="{39217245-EE36-4C94-8064-5A09978AFBC2}">
      <dgm:prSet phldrT="[Text]"/>
      <dgm:spPr>
        <a:solidFill>
          <a:srgbClr val="660066">
            <a:alpha val="50000"/>
          </a:srgbClr>
        </a:solidFill>
      </dgm:spPr>
      <dgm:t>
        <a:bodyPr/>
        <a:lstStyle/>
        <a:p>
          <a:r>
            <a:rPr lang="en-US" dirty="0"/>
            <a:t>Mission</a:t>
          </a:r>
        </a:p>
      </dgm:t>
    </dgm:pt>
    <dgm:pt modelId="{A17CAD05-10E6-4A2D-B6F0-37EFA8394731}" type="parTrans" cxnId="{E4936730-9603-49B6-84C9-F129EA38D468}">
      <dgm:prSet/>
      <dgm:spPr/>
      <dgm:t>
        <a:bodyPr/>
        <a:lstStyle/>
        <a:p>
          <a:endParaRPr lang="en-US"/>
        </a:p>
      </dgm:t>
    </dgm:pt>
    <dgm:pt modelId="{43CBFADB-08C5-4B63-B59D-AEF11C411BB5}" type="sibTrans" cxnId="{E4936730-9603-49B6-84C9-F129EA38D468}">
      <dgm:prSet/>
      <dgm:spPr/>
      <dgm:t>
        <a:bodyPr/>
        <a:lstStyle/>
        <a:p>
          <a:endParaRPr lang="en-US"/>
        </a:p>
      </dgm:t>
    </dgm:pt>
    <dgm:pt modelId="{88DC6DBA-7992-47DB-9500-488694A6D7A7}">
      <dgm:prSet phldrT="[Text]" custT="1"/>
      <dgm:spPr/>
      <dgm:t>
        <a:bodyPr/>
        <a:lstStyle/>
        <a:p>
          <a:r>
            <a:rPr lang="en-US" sz="1400" b="1" dirty="0"/>
            <a:t>Strategic Directions</a:t>
          </a:r>
        </a:p>
        <a:p>
          <a:r>
            <a:rPr lang="en-US" sz="1000" dirty="0"/>
            <a:t>Strategy is planned change, making choices about our desired future and identifying the critical few priorities toward which resources will be directed in order to advance the institution. </a:t>
          </a:r>
        </a:p>
      </dgm:t>
    </dgm:pt>
    <dgm:pt modelId="{1518F256-979D-44EA-B2D8-53950E8B511A}" type="parTrans" cxnId="{7DC73E41-7065-4821-8CF7-E858B6B900C5}">
      <dgm:prSet/>
      <dgm:spPr/>
      <dgm:t>
        <a:bodyPr/>
        <a:lstStyle/>
        <a:p>
          <a:endParaRPr lang="en-US"/>
        </a:p>
      </dgm:t>
    </dgm:pt>
    <dgm:pt modelId="{DA919C40-8D89-481A-9D3B-9E9D87EB6D6C}" type="sibTrans" cxnId="{7DC73E41-7065-4821-8CF7-E858B6B900C5}">
      <dgm:prSet/>
      <dgm:spPr/>
      <dgm:t>
        <a:bodyPr/>
        <a:lstStyle/>
        <a:p>
          <a:endParaRPr lang="en-US"/>
        </a:p>
      </dgm:t>
    </dgm:pt>
    <dgm:pt modelId="{422A2023-3E15-4251-8C75-0D47C6CE2561}">
      <dgm:prSet phldrT="[Text]"/>
      <dgm:spPr>
        <a:solidFill>
          <a:srgbClr val="660066"/>
        </a:solidFill>
      </dgm:spPr>
      <dgm:t>
        <a:bodyPr/>
        <a:lstStyle/>
        <a:p>
          <a:r>
            <a:rPr lang="en-US" dirty="0"/>
            <a:t>Strategic Priorities, Goals, Selected Initiatives</a:t>
          </a:r>
        </a:p>
      </dgm:t>
    </dgm:pt>
    <dgm:pt modelId="{DBC865CA-373A-4B39-B580-BBFAC62CB262}" type="parTrans" cxnId="{ED9887F8-3B2D-426B-8888-E65F40F27BA9}">
      <dgm:prSet/>
      <dgm:spPr/>
      <dgm:t>
        <a:bodyPr/>
        <a:lstStyle/>
        <a:p>
          <a:endParaRPr lang="en-US"/>
        </a:p>
      </dgm:t>
    </dgm:pt>
    <dgm:pt modelId="{8DEA944A-8064-46A0-A0FB-6D699BC9BAB2}" type="sibTrans" cxnId="{ED9887F8-3B2D-426B-8888-E65F40F27BA9}">
      <dgm:prSet/>
      <dgm:spPr/>
      <dgm:t>
        <a:bodyPr/>
        <a:lstStyle/>
        <a:p>
          <a:endParaRPr lang="en-US"/>
        </a:p>
      </dgm:t>
    </dgm:pt>
    <dgm:pt modelId="{C2D6A72E-CAC0-6145-8829-52F91B7294FA}">
      <dgm:prSet phldrT="[Text]"/>
      <dgm:spPr>
        <a:solidFill>
          <a:srgbClr val="660066">
            <a:alpha val="50000"/>
          </a:srgbClr>
        </a:solidFill>
      </dgm:spPr>
      <dgm:t>
        <a:bodyPr/>
        <a:lstStyle/>
        <a:p>
          <a:r>
            <a:rPr lang="en-US" dirty="0"/>
            <a:t>Vision </a:t>
          </a:r>
        </a:p>
      </dgm:t>
    </dgm:pt>
    <dgm:pt modelId="{CB6FC9B1-4412-3E42-95B9-DCA0E6B013CB}" type="parTrans" cxnId="{3DF22173-62A0-2D49-B12D-C47F507F2B78}">
      <dgm:prSet/>
      <dgm:spPr/>
      <dgm:t>
        <a:bodyPr/>
        <a:lstStyle/>
        <a:p>
          <a:endParaRPr lang="en-US"/>
        </a:p>
      </dgm:t>
    </dgm:pt>
    <dgm:pt modelId="{1C72EF23-07FB-EB49-8A18-D6F38F0892C3}" type="sibTrans" cxnId="{3DF22173-62A0-2D49-B12D-C47F507F2B78}">
      <dgm:prSet/>
      <dgm:spPr/>
      <dgm:t>
        <a:bodyPr/>
        <a:lstStyle/>
        <a:p>
          <a:endParaRPr lang="en-US"/>
        </a:p>
      </dgm:t>
    </dgm:pt>
    <dgm:pt modelId="{DCBEA41B-282A-B048-BF35-577D49614C0C}">
      <dgm:prSet phldrT="[Text]"/>
      <dgm:spPr>
        <a:solidFill>
          <a:srgbClr val="660066">
            <a:alpha val="50000"/>
          </a:srgbClr>
        </a:solidFill>
      </dgm:spPr>
      <dgm:t>
        <a:bodyPr/>
        <a:lstStyle/>
        <a:p>
          <a:r>
            <a:rPr lang="en-US" dirty="0"/>
            <a:t>Community priorities</a:t>
          </a:r>
        </a:p>
      </dgm:t>
    </dgm:pt>
    <dgm:pt modelId="{DAAEBB2A-6386-2B4F-B5F1-A269796C5F8B}" type="parTrans" cxnId="{D9153C1A-CAAD-CE40-B930-6E39608CD5F1}">
      <dgm:prSet/>
      <dgm:spPr/>
      <dgm:t>
        <a:bodyPr/>
        <a:lstStyle/>
        <a:p>
          <a:endParaRPr lang="en-US"/>
        </a:p>
      </dgm:t>
    </dgm:pt>
    <dgm:pt modelId="{BE67F7D1-14AE-6642-9D75-ACEBC448460C}" type="sibTrans" cxnId="{D9153C1A-CAAD-CE40-B930-6E39608CD5F1}">
      <dgm:prSet/>
      <dgm:spPr/>
      <dgm:t>
        <a:bodyPr/>
        <a:lstStyle/>
        <a:p>
          <a:endParaRPr lang="en-US"/>
        </a:p>
      </dgm:t>
    </dgm:pt>
    <dgm:pt modelId="{1890788D-AD85-4942-B81A-0A2A4119E9F0}" type="pres">
      <dgm:prSet presAssocID="{5988566B-18A6-4144-8A70-B54074BD9914}" presName="Name0" presStyleCnt="0">
        <dgm:presLayoutVars>
          <dgm:chMax val="3"/>
          <dgm:chPref val="3"/>
          <dgm:bulletEnabled val="1"/>
          <dgm:dir/>
          <dgm:animLvl val="lvl"/>
        </dgm:presLayoutVars>
      </dgm:prSet>
      <dgm:spPr/>
      <dgm:t>
        <a:bodyPr/>
        <a:lstStyle/>
        <a:p>
          <a:endParaRPr lang="en-US"/>
        </a:p>
      </dgm:t>
    </dgm:pt>
    <dgm:pt modelId="{1704FDB3-D0B7-412E-AC05-90495CC63D57}" type="pres">
      <dgm:prSet presAssocID="{5988566B-18A6-4144-8A70-B54074BD9914}" presName="arc1" presStyleLbl="node1" presStyleIdx="0" presStyleCnt="4"/>
      <dgm:spPr/>
    </dgm:pt>
    <dgm:pt modelId="{5B7EF6DB-B583-459A-A334-65F8E940623D}" type="pres">
      <dgm:prSet presAssocID="{5988566B-18A6-4144-8A70-B54074BD9914}" presName="arc3" presStyleLbl="node1" presStyleIdx="1" presStyleCnt="4"/>
      <dgm:spPr/>
    </dgm:pt>
    <dgm:pt modelId="{BCCEDD44-9A32-4999-85EC-8D6466166E7A}" type="pres">
      <dgm:prSet presAssocID="{5988566B-18A6-4144-8A70-B54074BD9914}" presName="parentText2" presStyleLbl="revTx" presStyleIdx="0" presStyleCnt="3" custScaleY="208124" custLinFactNeighborX="171" custLinFactNeighborY="92168">
        <dgm:presLayoutVars>
          <dgm:chMax val="4"/>
          <dgm:chPref val="3"/>
          <dgm:bulletEnabled val="1"/>
        </dgm:presLayoutVars>
      </dgm:prSet>
      <dgm:spPr/>
      <dgm:t>
        <a:bodyPr/>
        <a:lstStyle/>
        <a:p>
          <a:endParaRPr lang="en-US"/>
        </a:p>
      </dgm:t>
    </dgm:pt>
    <dgm:pt modelId="{F4A08574-52B8-4785-8EAD-B8B1E0C31A9E}" type="pres">
      <dgm:prSet presAssocID="{5988566B-18A6-4144-8A70-B54074BD9914}" presName="arc2" presStyleLbl="node1" presStyleIdx="2" presStyleCnt="4"/>
      <dgm:spPr/>
    </dgm:pt>
    <dgm:pt modelId="{4AFA8294-928A-47DD-902C-30ED48EE281C}" type="pres">
      <dgm:prSet presAssocID="{5988566B-18A6-4144-8A70-B54074BD9914}" presName="arc4" presStyleLbl="node1" presStyleIdx="3" presStyleCnt="4"/>
      <dgm:spPr/>
    </dgm:pt>
    <dgm:pt modelId="{CCED245C-303A-4499-8E8B-49F5CA3EC303}" type="pres">
      <dgm:prSet presAssocID="{5988566B-18A6-4144-8A70-B54074BD9914}" presName="parentText3" presStyleLbl="revTx" presStyleIdx="1" presStyleCnt="3" custScaleY="231607" custLinFactNeighborX="273" custLinFactNeighborY="89904">
        <dgm:presLayoutVars>
          <dgm:chMax val="1"/>
          <dgm:chPref val="1"/>
          <dgm:bulletEnabled val="1"/>
        </dgm:presLayoutVars>
      </dgm:prSet>
      <dgm:spPr/>
      <dgm:t>
        <a:bodyPr/>
        <a:lstStyle/>
        <a:p>
          <a:endParaRPr lang="en-US"/>
        </a:p>
      </dgm:t>
    </dgm:pt>
    <dgm:pt modelId="{284D8477-6CF5-49CB-A15E-BA2721190434}" type="pres">
      <dgm:prSet presAssocID="{5988566B-18A6-4144-8A70-B54074BD9914}" presName="middleComposite" presStyleCnt="0"/>
      <dgm:spPr/>
    </dgm:pt>
    <dgm:pt modelId="{73D7FAFA-6D41-4FD6-A1BE-28B4F41BFAAA}" type="pres">
      <dgm:prSet presAssocID="{8E38ED3A-163D-4929-9836-24B39A24CE92}" presName="circ1" presStyleLbl="vennNode1" presStyleIdx="0" presStyleCnt="12"/>
      <dgm:spPr/>
      <dgm:t>
        <a:bodyPr/>
        <a:lstStyle/>
        <a:p>
          <a:endParaRPr lang="en-US"/>
        </a:p>
      </dgm:t>
    </dgm:pt>
    <dgm:pt modelId="{AEDD7C81-3E9C-49D2-904F-9D3C47CBAE79}" type="pres">
      <dgm:prSet presAssocID="{8E38ED3A-163D-4929-9836-24B39A24CE92}" presName="circ1Tx" presStyleLbl="revTx" presStyleIdx="1" presStyleCnt="3">
        <dgm:presLayoutVars>
          <dgm:chMax val="0"/>
          <dgm:chPref val="0"/>
        </dgm:presLayoutVars>
      </dgm:prSet>
      <dgm:spPr/>
      <dgm:t>
        <a:bodyPr/>
        <a:lstStyle/>
        <a:p>
          <a:endParaRPr lang="en-US"/>
        </a:p>
      </dgm:t>
    </dgm:pt>
    <dgm:pt modelId="{3D3FC4CE-49A1-47F6-96E0-AE2AB2E42079}" type="pres">
      <dgm:prSet presAssocID="{39217245-EE36-4C94-8064-5A09978AFBC2}" presName="circ2" presStyleLbl="vennNode1" presStyleIdx="1" presStyleCnt="12"/>
      <dgm:spPr/>
      <dgm:t>
        <a:bodyPr/>
        <a:lstStyle/>
        <a:p>
          <a:endParaRPr lang="en-US"/>
        </a:p>
      </dgm:t>
    </dgm:pt>
    <dgm:pt modelId="{7BF02623-B7F3-4FBE-B4B6-E5EF14676038}" type="pres">
      <dgm:prSet presAssocID="{39217245-EE36-4C94-8064-5A09978AFBC2}" presName="circ2Tx" presStyleLbl="revTx" presStyleIdx="1" presStyleCnt="3">
        <dgm:presLayoutVars>
          <dgm:chMax val="0"/>
          <dgm:chPref val="0"/>
        </dgm:presLayoutVars>
      </dgm:prSet>
      <dgm:spPr/>
      <dgm:t>
        <a:bodyPr/>
        <a:lstStyle/>
        <a:p>
          <a:endParaRPr lang="en-US"/>
        </a:p>
      </dgm:t>
    </dgm:pt>
    <dgm:pt modelId="{628931D6-6009-5649-9370-F6149A089296}" type="pres">
      <dgm:prSet presAssocID="{C2D6A72E-CAC0-6145-8829-52F91B7294FA}" presName="circ3" presStyleLbl="vennNode1" presStyleIdx="2" presStyleCnt="12"/>
      <dgm:spPr/>
      <dgm:t>
        <a:bodyPr/>
        <a:lstStyle/>
        <a:p>
          <a:endParaRPr lang="en-US"/>
        </a:p>
      </dgm:t>
    </dgm:pt>
    <dgm:pt modelId="{1E2AF1AE-DC70-2E42-AD56-0F200AD82A0F}" type="pres">
      <dgm:prSet presAssocID="{C2D6A72E-CAC0-6145-8829-52F91B7294FA}" presName="circ3Tx" presStyleLbl="revTx" presStyleIdx="1" presStyleCnt="3">
        <dgm:presLayoutVars>
          <dgm:chMax val="0"/>
          <dgm:chPref val="0"/>
        </dgm:presLayoutVars>
      </dgm:prSet>
      <dgm:spPr/>
      <dgm:t>
        <a:bodyPr/>
        <a:lstStyle/>
        <a:p>
          <a:endParaRPr lang="en-US"/>
        </a:p>
      </dgm:t>
    </dgm:pt>
    <dgm:pt modelId="{ABF8D3A6-E60A-461B-8879-911F3FB8302B}" type="pres">
      <dgm:prSet presAssocID="{5988566B-18A6-4144-8A70-B54074BD9914}" presName="leftComposite" presStyleCnt="0"/>
      <dgm:spPr/>
    </dgm:pt>
    <dgm:pt modelId="{8130D756-4FE0-4E04-A3E7-C81693553504}" type="pres">
      <dgm:prSet presAssocID="{C50EE7B5-586D-4DBB-ACA3-3D729BE49DF0}" presName="childText1_1" presStyleLbl="vennNode1" presStyleIdx="3" presStyleCnt="12">
        <dgm:presLayoutVars>
          <dgm:chMax val="0"/>
          <dgm:chPref val="0"/>
        </dgm:presLayoutVars>
      </dgm:prSet>
      <dgm:spPr/>
      <dgm:t>
        <a:bodyPr/>
        <a:lstStyle/>
        <a:p>
          <a:endParaRPr lang="en-US"/>
        </a:p>
      </dgm:t>
    </dgm:pt>
    <dgm:pt modelId="{9C323D70-6293-4CD0-8859-33A0E664C602}" type="pres">
      <dgm:prSet presAssocID="{C50EE7B5-586D-4DBB-ACA3-3D729BE49DF0}" presName="ellipse1" presStyleLbl="vennNode1" presStyleIdx="4" presStyleCnt="12"/>
      <dgm:spPr/>
    </dgm:pt>
    <dgm:pt modelId="{D94DB425-DCDA-4649-A1FE-7274A2F34DDC}" type="pres">
      <dgm:prSet presAssocID="{C50EE7B5-586D-4DBB-ACA3-3D729BE49DF0}" presName="ellipse2" presStyleLbl="vennNode1" presStyleIdx="5" presStyleCnt="12"/>
      <dgm:spPr/>
    </dgm:pt>
    <dgm:pt modelId="{CD137EBC-F71E-4D8F-BF5D-AC50FDC070B9}" type="pres">
      <dgm:prSet presAssocID="{B9F1C93C-3F7D-47B7-904C-E07763D0A2B8}" presName="childText1_2" presStyleLbl="vennNode1" presStyleIdx="6" presStyleCnt="12">
        <dgm:presLayoutVars>
          <dgm:chMax val="0"/>
          <dgm:chPref val="0"/>
        </dgm:presLayoutVars>
      </dgm:prSet>
      <dgm:spPr/>
      <dgm:t>
        <a:bodyPr/>
        <a:lstStyle/>
        <a:p>
          <a:endParaRPr lang="en-US"/>
        </a:p>
      </dgm:t>
    </dgm:pt>
    <dgm:pt modelId="{CB7CD93E-70E7-44BB-8728-E01248495234}" type="pres">
      <dgm:prSet presAssocID="{B9F1C93C-3F7D-47B7-904C-E07763D0A2B8}" presName="ellipse3" presStyleLbl="vennNode1" presStyleIdx="7" presStyleCnt="12"/>
      <dgm:spPr/>
    </dgm:pt>
    <dgm:pt modelId="{D82724E2-A362-410D-9DAE-E76882B268B4}" type="pres">
      <dgm:prSet presAssocID="{0A8529AF-FC3A-4B51-855A-B17EA9688CAD}" presName="childText1_3" presStyleLbl="vennNode1" presStyleIdx="8" presStyleCnt="12">
        <dgm:presLayoutVars>
          <dgm:chMax val="0"/>
          <dgm:chPref val="0"/>
        </dgm:presLayoutVars>
      </dgm:prSet>
      <dgm:spPr/>
      <dgm:t>
        <a:bodyPr/>
        <a:lstStyle/>
        <a:p>
          <a:endParaRPr lang="en-US"/>
        </a:p>
      </dgm:t>
    </dgm:pt>
    <dgm:pt modelId="{1773FDF6-4BC7-C749-A0E8-74BCBFAC1DDF}" type="pres">
      <dgm:prSet presAssocID="{DCBEA41B-282A-B048-BF35-577D49614C0C}" presName="childText1_4" presStyleLbl="vennNode1" presStyleIdx="9" presStyleCnt="12">
        <dgm:presLayoutVars>
          <dgm:chMax val="0"/>
          <dgm:chPref val="0"/>
        </dgm:presLayoutVars>
      </dgm:prSet>
      <dgm:spPr/>
      <dgm:t>
        <a:bodyPr/>
        <a:lstStyle/>
        <a:p>
          <a:endParaRPr lang="en-US"/>
        </a:p>
      </dgm:t>
    </dgm:pt>
    <dgm:pt modelId="{B03EB2DE-57F1-9B42-9772-83E08432F45B}" type="pres">
      <dgm:prSet presAssocID="{DCBEA41B-282A-B048-BF35-577D49614C0C}" presName="ellipse4" presStyleLbl="vennNode1" presStyleIdx="10" presStyleCnt="12"/>
      <dgm:spPr/>
    </dgm:pt>
    <dgm:pt modelId="{5B2A4532-20B6-244D-A076-E4A347E71E5D}" type="pres">
      <dgm:prSet presAssocID="{DCBEA41B-282A-B048-BF35-577D49614C0C}" presName="ellipse5" presStyleLbl="vennNode1" presStyleIdx="11" presStyleCnt="12"/>
      <dgm:spPr/>
    </dgm:pt>
    <dgm:pt modelId="{7FC332B6-A9DF-4A39-8881-50DDAC5F7A92}" type="pres">
      <dgm:prSet presAssocID="{5988566B-18A6-4144-8A70-B54074BD9914}" presName="rightChild" presStyleLbl="node2" presStyleIdx="0" presStyleCnt="1">
        <dgm:presLayoutVars>
          <dgm:chMax val="0"/>
          <dgm:chPref val="0"/>
        </dgm:presLayoutVars>
      </dgm:prSet>
      <dgm:spPr/>
      <dgm:t>
        <a:bodyPr/>
        <a:lstStyle/>
        <a:p>
          <a:endParaRPr lang="en-US"/>
        </a:p>
      </dgm:t>
    </dgm:pt>
    <dgm:pt modelId="{4B427A80-553A-4D03-97B9-6127F06062F8}" type="pres">
      <dgm:prSet presAssocID="{5988566B-18A6-4144-8A70-B54074BD9914}" presName="parentText1" presStyleLbl="revTx" presStyleIdx="2" presStyleCnt="3" custScaleY="190521" custLinFactNeighborX="1082" custLinFactNeighborY="83367">
        <dgm:presLayoutVars>
          <dgm:chMax val="4"/>
          <dgm:chPref val="3"/>
          <dgm:bulletEnabled val="1"/>
        </dgm:presLayoutVars>
      </dgm:prSet>
      <dgm:spPr/>
      <dgm:t>
        <a:bodyPr/>
        <a:lstStyle/>
        <a:p>
          <a:endParaRPr lang="en-US"/>
        </a:p>
      </dgm:t>
    </dgm:pt>
  </dgm:ptLst>
  <dgm:cxnLst>
    <dgm:cxn modelId="{D225DBE8-D4C8-4A28-AC62-A982DD8E005B}" type="presOf" srcId="{39217245-EE36-4C94-8064-5A09978AFBC2}" destId="{7BF02623-B7F3-4FBE-B4B6-E5EF14676038}" srcOrd="1" destOrd="0" presId="urn:microsoft.com/office/officeart/2009/3/layout/PhasedProcess"/>
    <dgm:cxn modelId="{14FAD7D0-6E59-4181-BB9C-C93816AC2EB4}" type="presOf" srcId="{8E38ED3A-163D-4929-9836-24B39A24CE92}" destId="{AEDD7C81-3E9C-49D2-904F-9D3C47CBAE79}" srcOrd="1" destOrd="0" presId="urn:microsoft.com/office/officeart/2009/3/layout/PhasedProcess"/>
    <dgm:cxn modelId="{5AEF4578-B918-4CC3-90E3-E7353E508F00}" type="presOf" srcId="{422A2023-3E15-4251-8C75-0D47C6CE2561}" destId="{7FC332B6-A9DF-4A39-8881-50DDAC5F7A92}" srcOrd="0" destOrd="0" presId="urn:microsoft.com/office/officeart/2009/3/layout/PhasedProcess"/>
    <dgm:cxn modelId="{F5AF040A-A83E-4667-84FF-A849C47AEA55}" srcId="{5988566B-18A6-4144-8A70-B54074BD9914}" destId="{F96B2E66-DDF5-40BB-9B6E-60592F201306}" srcOrd="1" destOrd="0" parTransId="{0270789B-276D-435D-BD5A-5D468A6B36AA}" sibTransId="{0ED6BD12-906F-4197-A285-DD5100F1BCD7}"/>
    <dgm:cxn modelId="{AA766F4C-B66A-49FE-A468-8CC68CE09263}" type="presOf" srcId="{C2D6A72E-CAC0-6145-8829-52F91B7294FA}" destId="{628931D6-6009-5649-9370-F6149A089296}" srcOrd="0" destOrd="0" presId="urn:microsoft.com/office/officeart/2009/3/layout/PhasedProcess"/>
    <dgm:cxn modelId="{54D92668-B68C-4447-A625-206C2440037B}" srcId="{C5579904-5348-49C0-B58B-06C55E9E03F7}" destId="{0A8529AF-FC3A-4B51-855A-B17EA9688CAD}" srcOrd="2" destOrd="0" parTransId="{B130908B-C4FE-4169-88CE-22B7E22B2B27}" sibTransId="{0CF181CA-CC1B-4A58-ACAC-6984FDF36DDA}"/>
    <dgm:cxn modelId="{ED9887F8-3B2D-426B-8888-E65F40F27BA9}" srcId="{88DC6DBA-7992-47DB-9500-488694A6D7A7}" destId="{422A2023-3E15-4251-8C75-0D47C6CE2561}" srcOrd="0" destOrd="0" parTransId="{DBC865CA-373A-4B39-B580-BBFAC62CB262}" sibTransId="{8DEA944A-8064-46A0-A0FB-6D699BC9BAB2}"/>
    <dgm:cxn modelId="{AED6C800-BA11-4A46-A293-C72C2CF2984A}" srcId="{C5579904-5348-49C0-B58B-06C55E9E03F7}" destId="{C50EE7B5-586D-4DBB-ACA3-3D729BE49DF0}" srcOrd="0" destOrd="0" parTransId="{2DEA8316-4767-4BEF-9207-65FEB2FB1446}" sibTransId="{ED128873-1BB0-41D2-B2D9-2102EC0A04CA}"/>
    <dgm:cxn modelId="{89F740E6-9756-4FDF-B9E0-2A7673790375}" type="presOf" srcId="{0A8529AF-FC3A-4B51-855A-B17EA9688CAD}" destId="{D82724E2-A362-410D-9DAE-E76882B268B4}" srcOrd="0" destOrd="0" presId="urn:microsoft.com/office/officeart/2009/3/layout/PhasedProcess"/>
    <dgm:cxn modelId="{5C20711F-5EFB-41BC-BF31-53AC105F9B0F}" srcId="{5988566B-18A6-4144-8A70-B54074BD9914}" destId="{C5579904-5348-49C0-B58B-06C55E9E03F7}" srcOrd="0" destOrd="0" parTransId="{DE29400C-C2A8-455E-813C-26B197F8A4BA}" sibTransId="{EA044F35-4D6A-460C-9C4E-9151995841E9}"/>
    <dgm:cxn modelId="{02D36E9F-8E22-4945-BAE7-59AEF2427A67}" srcId="{F96B2E66-DDF5-40BB-9B6E-60592F201306}" destId="{8E38ED3A-163D-4929-9836-24B39A24CE92}" srcOrd="0" destOrd="0" parTransId="{3D8245D7-A24B-4220-8782-F5A44DDD509B}" sibTransId="{5A300316-AC5D-4742-A1B3-038EC291826A}"/>
    <dgm:cxn modelId="{E8E2EEE8-6623-490F-981F-A0AAAB6B4B67}" type="presOf" srcId="{C5579904-5348-49C0-B58B-06C55E9E03F7}" destId="{4B427A80-553A-4D03-97B9-6127F06062F8}" srcOrd="0" destOrd="0" presId="urn:microsoft.com/office/officeart/2009/3/layout/PhasedProcess"/>
    <dgm:cxn modelId="{17F683D4-7676-4889-B2DA-77B2BDB23A2F}" type="presOf" srcId="{F96B2E66-DDF5-40BB-9B6E-60592F201306}" destId="{BCCEDD44-9A32-4999-85EC-8D6466166E7A}" srcOrd="0" destOrd="0" presId="urn:microsoft.com/office/officeart/2009/3/layout/PhasedProcess"/>
    <dgm:cxn modelId="{E4936730-9603-49B6-84C9-F129EA38D468}" srcId="{F96B2E66-DDF5-40BB-9B6E-60592F201306}" destId="{39217245-EE36-4C94-8064-5A09978AFBC2}" srcOrd="1" destOrd="0" parTransId="{A17CAD05-10E6-4A2D-B6F0-37EFA8394731}" sibTransId="{43CBFADB-08C5-4B63-B59D-AEF11C411BB5}"/>
    <dgm:cxn modelId="{08D46469-7FA5-482E-8DD2-34731B82C47D}" type="presOf" srcId="{B9F1C93C-3F7D-47B7-904C-E07763D0A2B8}" destId="{CD137EBC-F71E-4D8F-BF5D-AC50FDC070B9}" srcOrd="0" destOrd="0" presId="urn:microsoft.com/office/officeart/2009/3/layout/PhasedProcess"/>
    <dgm:cxn modelId="{C8904517-4E03-41FA-A0A8-B3E3B11A547A}" type="presOf" srcId="{8E38ED3A-163D-4929-9836-24B39A24CE92}" destId="{73D7FAFA-6D41-4FD6-A1BE-28B4F41BFAAA}" srcOrd="0" destOrd="0" presId="urn:microsoft.com/office/officeart/2009/3/layout/PhasedProcess"/>
    <dgm:cxn modelId="{3DF22173-62A0-2D49-B12D-C47F507F2B78}" srcId="{F96B2E66-DDF5-40BB-9B6E-60592F201306}" destId="{C2D6A72E-CAC0-6145-8829-52F91B7294FA}" srcOrd="2" destOrd="0" parTransId="{CB6FC9B1-4412-3E42-95B9-DCA0E6B013CB}" sibTransId="{1C72EF23-07FB-EB49-8A18-D6F38F0892C3}"/>
    <dgm:cxn modelId="{404D762F-6710-4A68-B3A6-4F63FA4F069E}" type="presOf" srcId="{C50EE7B5-586D-4DBB-ACA3-3D729BE49DF0}" destId="{8130D756-4FE0-4E04-A3E7-C81693553504}" srcOrd="0" destOrd="0" presId="urn:microsoft.com/office/officeart/2009/3/layout/PhasedProcess"/>
    <dgm:cxn modelId="{B432B42D-F1B4-4898-8786-5A3529804DD6}" type="presOf" srcId="{DCBEA41B-282A-B048-BF35-577D49614C0C}" destId="{1773FDF6-4BC7-C749-A0E8-74BCBFAC1DDF}" srcOrd="0" destOrd="0" presId="urn:microsoft.com/office/officeart/2009/3/layout/PhasedProcess"/>
    <dgm:cxn modelId="{DB477B67-4EDD-498A-AEFE-7F9BB1C5632B}" srcId="{C5579904-5348-49C0-B58B-06C55E9E03F7}" destId="{B9F1C93C-3F7D-47B7-904C-E07763D0A2B8}" srcOrd="1" destOrd="0" parTransId="{0DCC914E-E419-4DDD-AD12-BC1D75EED831}" sibTransId="{CDAA2226-4B5E-4F4B-A203-5B5BE941EF10}"/>
    <dgm:cxn modelId="{D9153C1A-CAAD-CE40-B930-6E39608CD5F1}" srcId="{C5579904-5348-49C0-B58B-06C55E9E03F7}" destId="{DCBEA41B-282A-B048-BF35-577D49614C0C}" srcOrd="3" destOrd="0" parTransId="{DAAEBB2A-6386-2B4F-B5F1-A269796C5F8B}" sibTransId="{BE67F7D1-14AE-6642-9D75-ACEBC448460C}"/>
    <dgm:cxn modelId="{C29D3BD7-ED3B-41A6-AD0A-A424976EFA3C}" type="presOf" srcId="{C2D6A72E-CAC0-6145-8829-52F91B7294FA}" destId="{1E2AF1AE-DC70-2E42-AD56-0F200AD82A0F}" srcOrd="1" destOrd="0" presId="urn:microsoft.com/office/officeart/2009/3/layout/PhasedProcess"/>
    <dgm:cxn modelId="{3AFDF567-51F0-494E-B6C2-763964660BFD}" type="presOf" srcId="{88DC6DBA-7992-47DB-9500-488694A6D7A7}" destId="{CCED245C-303A-4499-8E8B-49F5CA3EC303}" srcOrd="0" destOrd="0" presId="urn:microsoft.com/office/officeart/2009/3/layout/PhasedProcess"/>
    <dgm:cxn modelId="{4D478CE6-EFB7-4F1C-B4C0-518FB338D61D}" type="presOf" srcId="{39217245-EE36-4C94-8064-5A09978AFBC2}" destId="{3D3FC4CE-49A1-47F6-96E0-AE2AB2E42079}" srcOrd="0" destOrd="0" presId="urn:microsoft.com/office/officeart/2009/3/layout/PhasedProcess"/>
    <dgm:cxn modelId="{C7A69289-B67A-4530-BE3D-97672DA92B30}" type="presOf" srcId="{5988566B-18A6-4144-8A70-B54074BD9914}" destId="{1890788D-AD85-4942-B81A-0A2A4119E9F0}" srcOrd="0" destOrd="0" presId="urn:microsoft.com/office/officeart/2009/3/layout/PhasedProcess"/>
    <dgm:cxn modelId="{7DC73E41-7065-4821-8CF7-E858B6B900C5}" srcId="{5988566B-18A6-4144-8A70-B54074BD9914}" destId="{88DC6DBA-7992-47DB-9500-488694A6D7A7}" srcOrd="2" destOrd="0" parTransId="{1518F256-979D-44EA-B2D8-53950E8B511A}" sibTransId="{DA919C40-8D89-481A-9D3B-9E9D87EB6D6C}"/>
    <dgm:cxn modelId="{981915AD-E742-46C0-B8A5-A3934A7907A4}" type="presParOf" srcId="{1890788D-AD85-4942-B81A-0A2A4119E9F0}" destId="{1704FDB3-D0B7-412E-AC05-90495CC63D57}" srcOrd="0" destOrd="0" presId="urn:microsoft.com/office/officeart/2009/3/layout/PhasedProcess"/>
    <dgm:cxn modelId="{9325FCDC-80CF-4641-94D6-7678ACB82EF3}" type="presParOf" srcId="{1890788D-AD85-4942-B81A-0A2A4119E9F0}" destId="{5B7EF6DB-B583-459A-A334-65F8E940623D}" srcOrd="1" destOrd="0" presId="urn:microsoft.com/office/officeart/2009/3/layout/PhasedProcess"/>
    <dgm:cxn modelId="{18AE2EA9-12C8-4FE1-BFD0-EBE8218D404D}" type="presParOf" srcId="{1890788D-AD85-4942-B81A-0A2A4119E9F0}" destId="{BCCEDD44-9A32-4999-85EC-8D6466166E7A}" srcOrd="2" destOrd="0" presId="urn:microsoft.com/office/officeart/2009/3/layout/PhasedProcess"/>
    <dgm:cxn modelId="{B3A79F78-FA21-4BC1-99D7-CA5B1DAF0555}" type="presParOf" srcId="{1890788D-AD85-4942-B81A-0A2A4119E9F0}" destId="{F4A08574-52B8-4785-8EAD-B8B1E0C31A9E}" srcOrd="3" destOrd="0" presId="urn:microsoft.com/office/officeart/2009/3/layout/PhasedProcess"/>
    <dgm:cxn modelId="{D6B2348E-81EC-4BF6-8867-ED1C7137EE14}" type="presParOf" srcId="{1890788D-AD85-4942-B81A-0A2A4119E9F0}" destId="{4AFA8294-928A-47DD-902C-30ED48EE281C}" srcOrd="4" destOrd="0" presId="urn:microsoft.com/office/officeart/2009/3/layout/PhasedProcess"/>
    <dgm:cxn modelId="{47DC8D1D-93EE-4DB4-9D1C-C1A6F7167E91}" type="presParOf" srcId="{1890788D-AD85-4942-B81A-0A2A4119E9F0}" destId="{CCED245C-303A-4499-8E8B-49F5CA3EC303}" srcOrd="5" destOrd="0" presId="urn:microsoft.com/office/officeart/2009/3/layout/PhasedProcess"/>
    <dgm:cxn modelId="{E0A030EF-BD49-4F9F-8908-F5E2D9063711}" type="presParOf" srcId="{1890788D-AD85-4942-B81A-0A2A4119E9F0}" destId="{284D8477-6CF5-49CB-A15E-BA2721190434}" srcOrd="6" destOrd="0" presId="urn:microsoft.com/office/officeart/2009/3/layout/PhasedProcess"/>
    <dgm:cxn modelId="{D843B120-316A-4CA4-BE91-3012EA493202}" type="presParOf" srcId="{284D8477-6CF5-49CB-A15E-BA2721190434}" destId="{73D7FAFA-6D41-4FD6-A1BE-28B4F41BFAAA}" srcOrd="0" destOrd="0" presId="urn:microsoft.com/office/officeart/2009/3/layout/PhasedProcess"/>
    <dgm:cxn modelId="{0634C35E-29BF-4D54-B61B-86B02A845E74}" type="presParOf" srcId="{284D8477-6CF5-49CB-A15E-BA2721190434}" destId="{AEDD7C81-3E9C-49D2-904F-9D3C47CBAE79}" srcOrd="1" destOrd="0" presId="urn:microsoft.com/office/officeart/2009/3/layout/PhasedProcess"/>
    <dgm:cxn modelId="{AF5EC255-70D5-4FAC-9EFA-C00F19D2678B}" type="presParOf" srcId="{284D8477-6CF5-49CB-A15E-BA2721190434}" destId="{3D3FC4CE-49A1-47F6-96E0-AE2AB2E42079}" srcOrd="2" destOrd="0" presId="urn:microsoft.com/office/officeart/2009/3/layout/PhasedProcess"/>
    <dgm:cxn modelId="{957BBE29-3345-4672-97EE-4AF5D3AE5A70}" type="presParOf" srcId="{284D8477-6CF5-49CB-A15E-BA2721190434}" destId="{7BF02623-B7F3-4FBE-B4B6-E5EF14676038}" srcOrd="3" destOrd="0" presId="urn:microsoft.com/office/officeart/2009/3/layout/PhasedProcess"/>
    <dgm:cxn modelId="{6B015255-7A0A-4B97-97E0-B17F90B5459C}" type="presParOf" srcId="{284D8477-6CF5-49CB-A15E-BA2721190434}" destId="{628931D6-6009-5649-9370-F6149A089296}" srcOrd="4" destOrd="0" presId="urn:microsoft.com/office/officeart/2009/3/layout/PhasedProcess"/>
    <dgm:cxn modelId="{96E31C7D-5A8E-4E20-AE26-1039D54CCCA5}" type="presParOf" srcId="{284D8477-6CF5-49CB-A15E-BA2721190434}" destId="{1E2AF1AE-DC70-2E42-AD56-0F200AD82A0F}" srcOrd="5" destOrd="0" presId="urn:microsoft.com/office/officeart/2009/3/layout/PhasedProcess"/>
    <dgm:cxn modelId="{7BB62C13-2B97-4443-B5AE-D15FC0646B71}" type="presParOf" srcId="{1890788D-AD85-4942-B81A-0A2A4119E9F0}" destId="{ABF8D3A6-E60A-461B-8879-911F3FB8302B}" srcOrd="7" destOrd="0" presId="urn:microsoft.com/office/officeart/2009/3/layout/PhasedProcess"/>
    <dgm:cxn modelId="{09005757-CD7D-4144-8131-2C58575B303E}" type="presParOf" srcId="{ABF8D3A6-E60A-461B-8879-911F3FB8302B}" destId="{8130D756-4FE0-4E04-A3E7-C81693553504}" srcOrd="0" destOrd="0" presId="urn:microsoft.com/office/officeart/2009/3/layout/PhasedProcess"/>
    <dgm:cxn modelId="{36F7A7CF-E464-47F4-84FA-47C781831D5C}" type="presParOf" srcId="{ABF8D3A6-E60A-461B-8879-911F3FB8302B}" destId="{9C323D70-6293-4CD0-8859-33A0E664C602}" srcOrd="1" destOrd="0" presId="urn:microsoft.com/office/officeart/2009/3/layout/PhasedProcess"/>
    <dgm:cxn modelId="{03024B02-2015-443B-9681-EA18263DBEF4}" type="presParOf" srcId="{ABF8D3A6-E60A-461B-8879-911F3FB8302B}" destId="{D94DB425-DCDA-4649-A1FE-7274A2F34DDC}" srcOrd="2" destOrd="0" presId="urn:microsoft.com/office/officeart/2009/3/layout/PhasedProcess"/>
    <dgm:cxn modelId="{1555A834-81B0-4109-B9B6-4E4C683AF7CA}" type="presParOf" srcId="{ABF8D3A6-E60A-461B-8879-911F3FB8302B}" destId="{CD137EBC-F71E-4D8F-BF5D-AC50FDC070B9}" srcOrd="3" destOrd="0" presId="urn:microsoft.com/office/officeart/2009/3/layout/PhasedProcess"/>
    <dgm:cxn modelId="{0719CCF7-5CC0-4824-A1D4-1B47832CC488}" type="presParOf" srcId="{ABF8D3A6-E60A-461B-8879-911F3FB8302B}" destId="{CB7CD93E-70E7-44BB-8728-E01248495234}" srcOrd="4" destOrd="0" presId="urn:microsoft.com/office/officeart/2009/3/layout/PhasedProcess"/>
    <dgm:cxn modelId="{AA68006D-6DA7-4623-86B7-B1E690C70338}" type="presParOf" srcId="{ABF8D3A6-E60A-461B-8879-911F3FB8302B}" destId="{D82724E2-A362-410D-9DAE-E76882B268B4}" srcOrd="5" destOrd="0" presId="urn:microsoft.com/office/officeart/2009/3/layout/PhasedProcess"/>
    <dgm:cxn modelId="{7D5AC061-78E7-4AA6-AE31-449D6C000F55}" type="presParOf" srcId="{ABF8D3A6-E60A-461B-8879-911F3FB8302B}" destId="{1773FDF6-4BC7-C749-A0E8-74BCBFAC1DDF}" srcOrd="6" destOrd="0" presId="urn:microsoft.com/office/officeart/2009/3/layout/PhasedProcess"/>
    <dgm:cxn modelId="{895BC4A6-CBBD-4544-9293-7AA26C6EE4AC}" type="presParOf" srcId="{ABF8D3A6-E60A-461B-8879-911F3FB8302B}" destId="{B03EB2DE-57F1-9B42-9772-83E08432F45B}" srcOrd="7" destOrd="0" presId="urn:microsoft.com/office/officeart/2009/3/layout/PhasedProcess"/>
    <dgm:cxn modelId="{7F02D222-1F21-4963-BD45-1615A33E6B2D}" type="presParOf" srcId="{ABF8D3A6-E60A-461B-8879-911F3FB8302B}" destId="{5B2A4532-20B6-244D-A076-E4A347E71E5D}" srcOrd="8" destOrd="0" presId="urn:microsoft.com/office/officeart/2009/3/layout/PhasedProcess"/>
    <dgm:cxn modelId="{72FB207D-CC9B-4D11-A94B-E27593F470A1}" type="presParOf" srcId="{1890788D-AD85-4942-B81A-0A2A4119E9F0}" destId="{7FC332B6-A9DF-4A39-8881-50DDAC5F7A92}" srcOrd="8" destOrd="0" presId="urn:microsoft.com/office/officeart/2009/3/layout/PhasedProcess"/>
    <dgm:cxn modelId="{7D38E26C-084B-4AA4-8688-5CEC460696F5}" type="presParOf" srcId="{1890788D-AD85-4942-B81A-0A2A4119E9F0}" destId="{4B427A80-553A-4D03-97B9-6127F06062F8}" srcOrd="9" destOrd="0" presId="urn:microsoft.com/office/officeart/2009/3/layout/Phased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4FDB3-D0B7-412E-AC05-90495CC63D57}">
      <dsp:nvSpPr>
        <dsp:cNvPr id="0" name=""/>
        <dsp:cNvSpPr/>
      </dsp:nvSpPr>
      <dsp:spPr>
        <a:xfrm rot="5400000">
          <a:off x="278" y="86692"/>
          <a:ext cx="3625572" cy="3626129"/>
        </a:xfrm>
        <a:prstGeom prst="blockArc">
          <a:avLst>
            <a:gd name="adj1" fmla="val 13500000"/>
            <a:gd name="adj2" fmla="val 18900000"/>
            <a:gd name="adj3" fmla="val 496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7EF6DB-B583-459A-A334-65F8E940623D}">
      <dsp:nvSpPr>
        <dsp:cNvPr id="0" name=""/>
        <dsp:cNvSpPr/>
      </dsp:nvSpPr>
      <dsp:spPr>
        <a:xfrm rot="16200000">
          <a:off x="3731736" y="86692"/>
          <a:ext cx="3625572" cy="3626129"/>
        </a:xfrm>
        <a:prstGeom prst="blockArc">
          <a:avLst>
            <a:gd name="adj1" fmla="val 13500000"/>
            <a:gd name="adj2" fmla="val 18900000"/>
            <a:gd name="adj3" fmla="val 496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CEDD44-9A32-4999-85EC-8D6466166E7A}">
      <dsp:nvSpPr>
        <dsp:cNvPr id="0" name=""/>
        <dsp:cNvSpPr/>
      </dsp:nvSpPr>
      <dsp:spPr>
        <a:xfrm>
          <a:off x="4165156" y="3016341"/>
          <a:ext cx="2752786" cy="1509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Values/Vision/Mission</a:t>
          </a:r>
        </a:p>
        <a:p>
          <a:pPr lvl="0" algn="ctr" defTabSz="622300">
            <a:lnSpc>
              <a:spcPct val="90000"/>
            </a:lnSpc>
            <a:spcBef>
              <a:spcPct val="0"/>
            </a:spcBef>
            <a:spcAft>
              <a:spcPct val="35000"/>
            </a:spcAft>
          </a:pPr>
          <a:r>
            <a:rPr lang="en-US" sz="1000" kern="1200" dirty="0"/>
            <a:t>It’s essential to define our shared values and use them to clarify the essential elements of our aspirational future, the kind of library where internal and external stakeholders thrive.</a:t>
          </a:r>
        </a:p>
      </dsp:txBody>
      <dsp:txXfrm>
        <a:off x="4165156" y="3016341"/>
        <a:ext cx="2752786" cy="1509621"/>
      </dsp:txXfrm>
    </dsp:sp>
    <dsp:sp modelId="{F4A08574-52B8-4785-8EAD-B8B1E0C31A9E}">
      <dsp:nvSpPr>
        <dsp:cNvPr id="0" name=""/>
        <dsp:cNvSpPr/>
      </dsp:nvSpPr>
      <dsp:spPr>
        <a:xfrm rot="5400000">
          <a:off x="3615436" y="86692"/>
          <a:ext cx="3625572" cy="3626129"/>
        </a:xfrm>
        <a:prstGeom prst="blockArc">
          <a:avLst>
            <a:gd name="adj1" fmla="val 13500000"/>
            <a:gd name="adj2" fmla="val 18900000"/>
            <a:gd name="adj3" fmla="val 496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A8294-928A-47DD-902C-30ED48EE281C}">
      <dsp:nvSpPr>
        <dsp:cNvPr id="0" name=""/>
        <dsp:cNvSpPr/>
      </dsp:nvSpPr>
      <dsp:spPr>
        <a:xfrm rot="16200000">
          <a:off x="7345796" y="86692"/>
          <a:ext cx="3625572" cy="3626129"/>
        </a:xfrm>
        <a:prstGeom prst="blockArc">
          <a:avLst>
            <a:gd name="adj1" fmla="val 13500000"/>
            <a:gd name="adj2" fmla="val 18900000"/>
            <a:gd name="adj3" fmla="val 496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D245C-303A-4499-8E8B-49F5CA3EC303}">
      <dsp:nvSpPr>
        <dsp:cNvPr id="0" name=""/>
        <dsp:cNvSpPr/>
      </dsp:nvSpPr>
      <dsp:spPr>
        <a:xfrm>
          <a:off x="7517608" y="2846008"/>
          <a:ext cx="2752786" cy="1679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Strategic Directions</a:t>
          </a:r>
        </a:p>
        <a:p>
          <a:pPr lvl="0" algn="ctr" defTabSz="622300">
            <a:lnSpc>
              <a:spcPct val="90000"/>
            </a:lnSpc>
            <a:spcBef>
              <a:spcPct val="0"/>
            </a:spcBef>
            <a:spcAft>
              <a:spcPct val="35000"/>
            </a:spcAft>
          </a:pPr>
          <a:r>
            <a:rPr lang="en-US" sz="1000" kern="1200" dirty="0"/>
            <a:t>Strategy is planned change, making choices about our desired future and identifying the critical few priorities toward which resources will be directed in order to advance the institution. </a:t>
          </a:r>
        </a:p>
      </dsp:txBody>
      <dsp:txXfrm>
        <a:off x="7517608" y="2846008"/>
        <a:ext cx="2752786" cy="1679954"/>
      </dsp:txXfrm>
    </dsp:sp>
    <dsp:sp modelId="{73D7FAFA-6D41-4FD6-A1BE-28B4F41BFAAA}">
      <dsp:nvSpPr>
        <dsp:cNvPr id="0" name=""/>
        <dsp:cNvSpPr/>
      </dsp:nvSpPr>
      <dsp:spPr>
        <a:xfrm>
          <a:off x="4737826" y="717421"/>
          <a:ext cx="1526715" cy="1526715"/>
        </a:xfrm>
        <a:prstGeom prst="ellipse">
          <a:avLst/>
        </a:prstGeom>
        <a:solidFill>
          <a:srgbClr val="660066">
            <a:alpha val="50000"/>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Values</a:t>
          </a:r>
        </a:p>
      </dsp:txBody>
      <dsp:txXfrm>
        <a:off x="4941388" y="984596"/>
        <a:ext cx="1119591" cy="687022"/>
      </dsp:txXfrm>
    </dsp:sp>
    <dsp:sp modelId="{3D3FC4CE-49A1-47F6-96E0-AE2AB2E42079}">
      <dsp:nvSpPr>
        <dsp:cNvPr id="0" name=""/>
        <dsp:cNvSpPr/>
      </dsp:nvSpPr>
      <dsp:spPr>
        <a:xfrm>
          <a:off x="5288716" y="1671619"/>
          <a:ext cx="1526715" cy="1526715"/>
        </a:xfrm>
        <a:prstGeom prst="ellipse">
          <a:avLst/>
        </a:prstGeom>
        <a:solidFill>
          <a:srgbClr val="660066">
            <a:alpha val="50000"/>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Mission</a:t>
          </a:r>
        </a:p>
      </dsp:txBody>
      <dsp:txXfrm>
        <a:off x="5755636" y="2066020"/>
        <a:ext cx="916029" cy="839693"/>
      </dsp:txXfrm>
    </dsp:sp>
    <dsp:sp modelId="{628931D6-6009-5649-9370-F6149A089296}">
      <dsp:nvSpPr>
        <dsp:cNvPr id="0" name=""/>
        <dsp:cNvSpPr/>
      </dsp:nvSpPr>
      <dsp:spPr>
        <a:xfrm>
          <a:off x="4186936" y="1671619"/>
          <a:ext cx="1526715" cy="1526715"/>
        </a:xfrm>
        <a:prstGeom prst="ellipse">
          <a:avLst/>
        </a:prstGeom>
        <a:solidFill>
          <a:srgbClr val="660066">
            <a:alpha val="50000"/>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Vision </a:t>
          </a:r>
        </a:p>
      </dsp:txBody>
      <dsp:txXfrm>
        <a:off x="4330702" y="2066020"/>
        <a:ext cx="916029" cy="839693"/>
      </dsp:txXfrm>
    </dsp:sp>
    <dsp:sp modelId="{8130D756-4FE0-4E04-A3E7-C81693553504}">
      <dsp:nvSpPr>
        <dsp:cNvPr id="0" name=""/>
        <dsp:cNvSpPr/>
      </dsp:nvSpPr>
      <dsp:spPr>
        <a:xfrm>
          <a:off x="943276" y="536050"/>
          <a:ext cx="1068201" cy="1068206"/>
        </a:xfrm>
        <a:prstGeom prst="ellipse">
          <a:avLst/>
        </a:prstGeom>
        <a:solidFill>
          <a:srgbClr val="660066">
            <a:alpha val="50000"/>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Peers and aspirant peers</a:t>
          </a:r>
        </a:p>
      </dsp:txBody>
      <dsp:txXfrm>
        <a:off x="1099710" y="692485"/>
        <a:ext cx="755333" cy="755336"/>
      </dsp:txXfrm>
    </dsp:sp>
    <dsp:sp modelId="{9C323D70-6293-4CD0-8859-33A0E664C602}">
      <dsp:nvSpPr>
        <dsp:cNvPr id="0" name=""/>
        <dsp:cNvSpPr/>
      </dsp:nvSpPr>
      <dsp:spPr>
        <a:xfrm>
          <a:off x="1072910" y="1748930"/>
          <a:ext cx="305200" cy="305240"/>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94DB425-DCDA-4649-A1FE-7274A2F34DDC}">
      <dsp:nvSpPr>
        <dsp:cNvPr id="0" name=""/>
        <dsp:cNvSpPr/>
      </dsp:nvSpPr>
      <dsp:spPr>
        <a:xfrm>
          <a:off x="2066852" y="569457"/>
          <a:ext cx="305200" cy="305240"/>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D137EBC-F71E-4D8F-BF5D-AC50FDC070B9}">
      <dsp:nvSpPr>
        <dsp:cNvPr id="0" name=""/>
        <dsp:cNvSpPr/>
      </dsp:nvSpPr>
      <dsp:spPr>
        <a:xfrm>
          <a:off x="2067108" y="887360"/>
          <a:ext cx="1068201" cy="1068206"/>
        </a:xfrm>
        <a:prstGeom prst="ellipse">
          <a:avLst/>
        </a:prstGeom>
        <a:solidFill>
          <a:srgbClr val="660066">
            <a:alpha val="50000"/>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Thematic “deep dives” </a:t>
          </a:r>
        </a:p>
      </dsp:txBody>
      <dsp:txXfrm>
        <a:off x="2223542" y="1043795"/>
        <a:ext cx="755333" cy="755336"/>
      </dsp:txXfrm>
    </dsp:sp>
    <dsp:sp modelId="{CB7CD93E-70E7-44BB-8728-E01248495234}">
      <dsp:nvSpPr>
        <dsp:cNvPr id="0" name=""/>
        <dsp:cNvSpPr/>
      </dsp:nvSpPr>
      <dsp:spPr>
        <a:xfrm>
          <a:off x="2939583" y="1971731"/>
          <a:ext cx="305200" cy="305240"/>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82724E2-A362-410D-9DAE-E76882B268B4}">
      <dsp:nvSpPr>
        <dsp:cNvPr id="0" name=""/>
        <dsp:cNvSpPr/>
      </dsp:nvSpPr>
      <dsp:spPr>
        <a:xfrm>
          <a:off x="692940" y="2161934"/>
          <a:ext cx="1068201" cy="1068206"/>
        </a:xfrm>
        <a:prstGeom prst="ellipse">
          <a:avLst/>
        </a:prstGeom>
        <a:solidFill>
          <a:srgbClr val="660066">
            <a:alpha val="50000"/>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User perspectives</a:t>
          </a:r>
        </a:p>
      </dsp:txBody>
      <dsp:txXfrm>
        <a:off x="849374" y="2318369"/>
        <a:ext cx="755333" cy="755336"/>
      </dsp:txXfrm>
    </dsp:sp>
    <dsp:sp modelId="{1773FDF6-4BC7-C749-A0E8-74BCBFAC1DDF}">
      <dsp:nvSpPr>
        <dsp:cNvPr id="0" name=""/>
        <dsp:cNvSpPr/>
      </dsp:nvSpPr>
      <dsp:spPr>
        <a:xfrm>
          <a:off x="1873168" y="2076801"/>
          <a:ext cx="1068201" cy="1068206"/>
        </a:xfrm>
        <a:prstGeom prst="ellipse">
          <a:avLst/>
        </a:prstGeom>
        <a:solidFill>
          <a:srgbClr val="660066">
            <a:alpha val="50000"/>
          </a:srgb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Community priorities</a:t>
          </a:r>
        </a:p>
      </dsp:txBody>
      <dsp:txXfrm>
        <a:off x="2029602" y="2233236"/>
        <a:ext cx="755333" cy="755336"/>
      </dsp:txXfrm>
    </dsp:sp>
    <dsp:sp modelId="{B03EB2DE-57F1-9B42-9772-83E08432F45B}">
      <dsp:nvSpPr>
        <dsp:cNvPr id="0" name=""/>
        <dsp:cNvSpPr/>
      </dsp:nvSpPr>
      <dsp:spPr>
        <a:xfrm>
          <a:off x="1515144" y="1676190"/>
          <a:ext cx="524658" cy="524539"/>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B2A4532-20B6-244D-A076-E4A347E71E5D}">
      <dsp:nvSpPr>
        <dsp:cNvPr id="0" name=""/>
        <dsp:cNvSpPr/>
      </dsp:nvSpPr>
      <dsp:spPr>
        <a:xfrm>
          <a:off x="730197" y="1944521"/>
          <a:ext cx="229410" cy="229267"/>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FC332B6-A9DF-4A39-8881-50DDAC5F7A92}">
      <dsp:nvSpPr>
        <dsp:cNvPr id="0" name=""/>
        <dsp:cNvSpPr/>
      </dsp:nvSpPr>
      <dsp:spPr>
        <a:xfrm>
          <a:off x="7822785" y="836341"/>
          <a:ext cx="2117528" cy="2117145"/>
        </a:xfrm>
        <a:prstGeom prst="ellipse">
          <a:avLst/>
        </a:prstGeom>
        <a:solidFill>
          <a:srgbClr val="660066"/>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Strategic Priorities, Goals, Selected Initiatives</a:t>
          </a:r>
        </a:p>
      </dsp:txBody>
      <dsp:txXfrm>
        <a:off x="8132890" y="1146390"/>
        <a:ext cx="1497318" cy="1497047"/>
      </dsp:txXfrm>
    </dsp:sp>
    <dsp:sp modelId="{4B427A80-553A-4D03-97B9-6127F06062F8}">
      <dsp:nvSpPr>
        <dsp:cNvPr id="0" name=""/>
        <dsp:cNvSpPr/>
      </dsp:nvSpPr>
      <dsp:spPr>
        <a:xfrm>
          <a:off x="711124" y="3144024"/>
          <a:ext cx="2752786" cy="138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t>Environmental Scan</a:t>
          </a:r>
        </a:p>
        <a:p>
          <a:pPr lvl="0" algn="ctr" defTabSz="622300">
            <a:lnSpc>
              <a:spcPct val="90000"/>
            </a:lnSpc>
            <a:spcBef>
              <a:spcPct val="0"/>
            </a:spcBef>
            <a:spcAft>
              <a:spcPct val="35000"/>
            </a:spcAft>
          </a:pPr>
          <a:r>
            <a:rPr lang="en-US" sz="1000" kern="1200" dirty="0"/>
            <a:t>One of the best ways to get ideas about what we might want to create is by looking outside of ourselves for perspective and inspiration.</a:t>
          </a:r>
        </a:p>
      </dsp:txBody>
      <dsp:txXfrm>
        <a:off x="711124" y="3144024"/>
        <a:ext cx="2752786" cy="1381938"/>
      </dsp:txXfrm>
    </dsp:sp>
  </dsp:spTree>
</dsp:drawing>
</file>

<file path=ppt/diagrams/layout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6C81E-79B9-4D36-918E-7175860D4EFE}"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B5AA0-19EC-4FC3-BC99-46419A5FE324}" type="slidenum">
              <a:rPr lang="en-US" smtClean="0"/>
              <a:t>‹#›</a:t>
            </a:fld>
            <a:endParaRPr lang="en-US"/>
          </a:p>
        </p:txBody>
      </p:sp>
    </p:spTree>
    <p:extLst>
      <p:ext uri="{BB962C8B-B14F-4D97-AF65-F5344CB8AC3E}">
        <p14:creationId xmlns:p14="http://schemas.microsoft.com/office/powerpoint/2010/main" val="178454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hdr" idx="3"/>
          </p:nvPr>
        </p:nvSpPr>
        <p:spPr>
          <a:xfrm>
            <a:off x="0" y="0"/>
            <a:ext cx="2971799" cy="458788"/>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UNIVERSITY OF DELAWARE LIBRARY </a:t>
            </a:r>
          </a:p>
        </p:txBody>
      </p:sp>
      <p:sp>
        <p:nvSpPr>
          <p:cNvPr id="210" name="Shape 210"/>
          <p:cNvSpPr txBox="1">
            <a:spLocks noGrp="1"/>
          </p:cNvSpPr>
          <p:nvPr>
            <p:ph type="ftr" idx="11"/>
          </p:nvPr>
        </p:nvSpPr>
        <p:spPr>
          <a:xfrm>
            <a:off x="0"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©2017 DeEtta Jones and Associates</a:t>
            </a:r>
          </a:p>
        </p:txBody>
      </p:sp>
      <p:sp>
        <p:nvSpPr>
          <p:cNvPr id="211" name="Shape 21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fld id="{00000000-1234-1234-1234-123412341234}" type="slidenum">
              <a:rPr lang="en-US">
                <a:solidFill>
                  <a:prstClr val="black"/>
                </a:solidFill>
                <a:latin typeface="Calibri"/>
                <a:ea typeface="Calibri"/>
                <a:cs typeface="Calibri"/>
                <a:sym typeface="Calibri"/>
              </a:rPr>
              <a:pPr>
                <a:buClr>
                  <a:prstClr val="black"/>
                </a:buClr>
                <a:buSzPct val="25000"/>
                <a:buFont typeface="Calibri"/>
                <a:buNone/>
              </a:pPr>
              <a:t>18</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47579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hdr" idx="3"/>
          </p:nvPr>
        </p:nvSpPr>
        <p:spPr>
          <a:xfrm>
            <a:off x="0" y="0"/>
            <a:ext cx="2971799" cy="458788"/>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UNIVERSITY OF DELAWARE LIBRARY </a:t>
            </a:r>
          </a:p>
        </p:txBody>
      </p:sp>
      <p:sp>
        <p:nvSpPr>
          <p:cNvPr id="210" name="Shape 210"/>
          <p:cNvSpPr txBox="1">
            <a:spLocks noGrp="1"/>
          </p:cNvSpPr>
          <p:nvPr>
            <p:ph type="ftr" idx="11"/>
          </p:nvPr>
        </p:nvSpPr>
        <p:spPr>
          <a:xfrm>
            <a:off x="0"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©2017 DeEtta Jones and Associates</a:t>
            </a:r>
          </a:p>
        </p:txBody>
      </p:sp>
      <p:sp>
        <p:nvSpPr>
          <p:cNvPr id="211" name="Shape 21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fld id="{00000000-1234-1234-1234-123412341234}" type="slidenum">
              <a:rPr lang="en-US">
                <a:solidFill>
                  <a:prstClr val="black"/>
                </a:solidFill>
                <a:latin typeface="Calibri"/>
                <a:ea typeface="Calibri"/>
                <a:cs typeface="Calibri"/>
                <a:sym typeface="Calibri"/>
              </a:rPr>
              <a:pPr>
                <a:buClr>
                  <a:prstClr val="black"/>
                </a:buClr>
                <a:buSzPct val="25000"/>
                <a:buFont typeface="Calibri"/>
                <a:buNone/>
              </a:pPr>
              <a:t>19</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3439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hdr" idx="3"/>
          </p:nvPr>
        </p:nvSpPr>
        <p:spPr>
          <a:xfrm>
            <a:off x="0" y="0"/>
            <a:ext cx="2971799" cy="458788"/>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UNIVERSITY OF DELAWARE LIBRARY </a:t>
            </a:r>
          </a:p>
        </p:txBody>
      </p:sp>
      <p:sp>
        <p:nvSpPr>
          <p:cNvPr id="210" name="Shape 210"/>
          <p:cNvSpPr txBox="1">
            <a:spLocks noGrp="1"/>
          </p:cNvSpPr>
          <p:nvPr>
            <p:ph type="ftr" idx="11"/>
          </p:nvPr>
        </p:nvSpPr>
        <p:spPr>
          <a:xfrm>
            <a:off x="0"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©2017 DeEtta Jones and Associates</a:t>
            </a:r>
          </a:p>
        </p:txBody>
      </p:sp>
      <p:sp>
        <p:nvSpPr>
          <p:cNvPr id="211" name="Shape 21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fld id="{00000000-1234-1234-1234-123412341234}" type="slidenum">
              <a:rPr lang="en-US">
                <a:solidFill>
                  <a:prstClr val="black"/>
                </a:solidFill>
                <a:latin typeface="Calibri"/>
                <a:ea typeface="Calibri"/>
                <a:cs typeface="Calibri"/>
                <a:sym typeface="Calibri"/>
              </a:rPr>
              <a:pPr>
                <a:buClr>
                  <a:prstClr val="black"/>
                </a:buClr>
                <a:buSzPct val="25000"/>
                <a:buFont typeface="Calibri"/>
                <a:buNone/>
              </a:pPr>
              <a:t>20</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7477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4675" y="609600"/>
            <a:ext cx="5653088" cy="3181350"/>
          </a:xfrm>
          <a:prstGeom prst="rect">
            <a:avLst/>
          </a:prstGeom>
        </p:spPr>
      </p:sp>
      <p:sp>
        <p:nvSpPr>
          <p:cNvPr id="3" name="Notes Placeholder 2"/>
          <p:cNvSpPr>
            <a:spLocks noGrp="1"/>
          </p:cNvSpPr>
          <p:nvPr>
            <p:ph type="body" idx="1"/>
          </p:nvPr>
        </p:nvSpPr>
        <p:spPr>
          <a:xfrm>
            <a:off x="573616" y="4110990"/>
            <a:ext cx="5655733" cy="4518660"/>
          </a:xfrm>
          <a:prstGeom prst="rect">
            <a:avLst/>
          </a:prstGeom>
        </p:spPr>
        <p:txBody>
          <a:bodyPr/>
          <a:lstStyle/>
          <a:p>
            <a:r>
              <a:rPr lang="en-US" sz="1400" dirty="0">
                <a:latin typeface="Arial" panose="020B0604020202020204" pitchFamily="34" charset="0"/>
                <a:cs typeface="Arial" panose="020B0604020202020204" pitchFamily="34" charset="0"/>
              </a:rPr>
              <a:t>HKU, faculty research and/or scholar</a:t>
            </a:r>
          </a:p>
          <a:p>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Frameio</a:t>
            </a:r>
            <a:r>
              <a:rPr lang="en-US" sz="1400" dirty="0">
                <a:latin typeface="Arial" panose="020B0604020202020204" pitchFamily="34" charset="0"/>
                <a:cs typeface="Arial" panose="020B0604020202020204" pitchFamily="34" charset="0"/>
              </a:rPr>
              <a:t> can communicate with people not in the same places/environment</a:t>
            </a:r>
          </a:p>
          <a:p>
            <a:r>
              <a:rPr lang="en-US" sz="1400" dirty="0">
                <a:latin typeface="Arial" panose="020B0604020202020204" pitchFamily="34" charset="0"/>
                <a:cs typeface="Arial" panose="020B0604020202020204" pitchFamily="34" charset="0"/>
              </a:rPr>
              <a:t>FB mostly for work, don’t have separate accounts as only for work. </a:t>
            </a:r>
          </a:p>
          <a:p>
            <a:r>
              <a:rPr lang="en-US" sz="1400" dirty="0">
                <a:latin typeface="Arial" panose="020B0604020202020204" pitchFamily="34" charset="0"/>
                <a:cs typeface="Arial" panose="020B0604020202020204" pitchFamily="34" charset="0"/>
              </a:rPr>
              <a:t>News is a big part of my life.</a:t>
            </a:r>
          </a:p>
          <a:p>
            <a:r>
              <a:rPr lang="en-US" sz="1400" dirty="0">
                <a:latin typeface="Arial" panose="020B0604020202020204" pitchFamily="34" charset="0"/>
                <a:cs typeface="Arial" panose="020B0604020202020204" pitchFamily="34" charset="0"/>
              </a:rPr>
              <a:t>Post news on FB and share it with students and friends. Post a lot of FB pages</a:t>
            </a:r>
          </a:p>
          <a:p>
            <a:r>
              <a:rPr lang="en-US" sz="1400" dirty="0">
                <a:latin typeface="Arial" panose="020B0604020202020204" pitchFamily="34" charset="0"/>
                <a:cs typeface="Arial" panose="020B0604020202020204" pitchFamily="34" charset="0"/>
              </a:rPr>
              <a:t>Go to library website directly, not via google</a:t>
            </a:r>
          </a:p>
          <a:p>
            <a:r>
              <a:rPr lang="en-US" sz="1400" dirty="0">
                <a:latin typeface="Arial" panose="020B0604020202020204" pitchFamily="34" charset="0"/>
                <a:cs typeface="Arial" panose="020B0604020202020204" pitchFamily="34" charset="0"/>
              </a:rPr>
              <a:t>John: library web site is not confusing but some journals that library may not subscribe to are in Google Scholar and we can see more. Google Scholar has far more citations than the library.</a:t>
            </a:r>
          </a:p>
          <a:p>
            <a:r>
              <a:rPr lang="en-US" sz="1400" dirty="0">
                <a:latin typeface="Arial" panose="020B0604020202020204" pitchFamily="34" charset="0"/>
                <a:cs typeface="Arial" panose="020B0604020202020204" pitchFamily="34" charset="0"/>
              </a:rPr>
              <a:t>Use a lot of tools, Twitter &amp; FB - most people use for private communication. I use them for work/professional communication. </a:t>
            </a:r>
          </a:p>
          <a:p>
            <a:r>
              <a:rPr lang="en-US" sz="1400" dirty="0">
                <a:latin typeface="Arial" panose="020B0604020202020204" pitchFamily="34" charset="0"/>
                <a:cs typeface="Arial" panose="020B0604020202020204" pitchFamily="34" charset="0"/>
              </a:rPr>
              <a:t>Personally I use Line and share photos via cloud. FB is purely for work</a:t>
            </a:r>
          </a:p>
          <a:p>
            <a:r>
              <a:rPr lang="en-US" sz="1400" dirty="0">
                <a:latin typeface="Arial" panose="020B0604020202020204" pitchFamily="34" charset="0"/>
                <a:cs typeface="Arial" panose="020B0604020202020204" pitchFamily="34" charset="0"/>
              </a:rPr>
              <a:t>My wife share everything on FB, like kids’ photos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28257" y="8531579"/>
            <a:ext cx="2228850" cy="612421"/>
          </a:xfrm>
          <a:prstGeom prst="rect">
            <a:avLst/>
          </a:prstGeom>
        </p:spPr>
        <p:txBody>
          <a:bodyPr/>
          <a:lstStyle/>
          <a:p>
            <a:fld id="{706F2A94-4A4D-4FD9-8EB7-4970A8389576}" type="slidenum">
              <a:rPr lang="en-US" smtClean="0"/>
              <a:t>41</a:t>
            </a:fld>
            <a:endParaRPr lang="en-US" dirty="0"/>
          </a:p>
        </p:txBody>
      </p:sp>
    </p:spTree>
    <p:extLst>
      <p:ext uri="{BB962C8B-B14F-4D97-AF65-F5344CB8AC3E}">
        <p14:creationId xmlns:p14="http://schemas.microsoft.com/office/powerpoint/2010/main" val="1120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These websites/activities</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represent the “dominant</a:t>
            </a:r>
            <a:r>
              <a:rPr lang="en-US" sz="1400" baseline="0" dirty="0">
                <a:latin typeface="Arial" panose="020B0604020202020204" pitchFamily="34" charset="0"/>
                <a:cs typeface="Arial" panose="020B0604020202020204" pitchFamily="34" charset="0"/>
              </a:rPr>
              <a:t> genes” of the two groups.  Note the institution-specific items (“HKU Portal”, “</a:t>
            </a:r>
            <a:r>
              <a:rPr lang="en-US" sz="1400" baseline="0" dirty="0" err="1">
                <a:latin typeface="Arial" panose="020B0604020202020204" pitchFamily="34" charset="0"/>
                <a:cs typeface="Arial" panose="020B0604020202020204" pitchFamily="34" charset="0"/>
              </a:rPr>
              <a:t>MyUCLA</a:t>
            </a:r>
            <a:r>
              <a:rPr lang="en-US" sz="1400" baseline="0" dirty="0">
                <a:latin typeface="Arial" panose="020B0604020202020204" pitchFamily="34" charset="0"/>
                <a:cs typeface="Arial" panose="020B0604020202020204" pitchFamily="34" charset="0"/>
              </a:rPr>
              <a:t>”, “CCLE”) and region-specific items (“</a:t>
            </a:r>
            <a:r>
              <a:rPr lang="en-US" sz="1400" baseline="0" dirty="0" err="1">
                <a:latin typeface="Arial" panose="020B0604020202020204" pitchFamily="34" charset="0"/>
                <a:cs typeface="Arial" panose="020B0604020202020204" pitchFamily="34" charset="0"/>
              </a:rPr>
              <a:t>Taobao</a:t>
            </a:r>
            <a:r>
              <a:rPr lang="en-US" sz="1400" baseline="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52C922-2D99-45C2-A4B3-7C42889B7FEC}" type="slidenum">
              <a:rPr lang="en-US" smtClean="0"/>
              <a:t>42</a:t>
            </a:fld>
            <a:endParaRPr lang="en-US"/>
          </a:p>
        </p:txBody>
      </p:sp>
    </p:spTree>
    <p:extLst>
      <p:ext uri="{BB962C8B-B14F-4D97-AF65-F5344CB8AC3E}">
        <p14:creationId xmlns:p14="http://schemas.microsoft.com/office/powerpoint/2010/main" val="165499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YouTube use</a:t>
            </a:r>
            <a:r>
              <a:rPr lang="en-US" sz="1400" baseline="0" dirty="0">
                <a:latin typeface="Arial" panose="020B0604020202020204" pitchFamily="34" charset="0"/>
                <a:cs typeface="Arial" panose="020B0604020202020204" pitchFamily="34" charset="0"/>
              </a:rPr>
              <a:t> tends to cluster in the Visitor/Personal quadrant with some Institutional use in both cases.  HKU participants tend to engage as a Resident more frequently than UCLA participants.</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52C922-2D99-45C2-A4B3-7C42889B7FEC}" type="slidenum">
              <a:rPr lang="en-US" smtClean="0"/>
              <a:t>43</a:t>
            </a:fld>
            <a:endParaRPr lang="en-US"/>
          </a:p>
        </p:txBody>
      </p:sp>
    </p:spTree>
    <p:extLst>
      <p:ext uri="{BB962C8B-B14F-4D97-AF65-F5344CB8AC3E}">
        <p14:creationId xmlns:p14="http://schemas.microsoft.com/office/powerpoint/2010/main" val="65880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Twitter</a:t>
            </a:r>
            <a:r>
              <a:rPr lang="en-US" sz="1400" baseline="0" dirty="0">
                <a:latin typeface="Arial" panose="020B0604020202020204" pitchFamily="34" charset="0"/>
                <a:cs typeface="Arial" panose="020B0604020202020204" pitchFamily="34" charset="0"/>
              </a:rPr>
              <a:t> use more popular among UCLA participants.</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52C922-2D99-45C2-A4B3-7C42889B7FEC}" type="slidenum">
              <a:rPr lang="en-US" smtClean="0"/>
              <a:t>44</a:t>
            </a:fld>
            <a:endParaRPr lang="en-US"/>
          </a:p>
        </p:txBody>
      </p:sp>
    </p:spTree>
    <p:extLst>
      <p:ext uri="{BB962C8B-B14F-4D97-AF65-F5344CB8AC3E}">
        <p14:creationId xmlns:p14="http://schemas.microsoft.com/office/powerpoint/2010/main" val="152787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Amazon is mostly Visitor use, mostly Personal.  UCLA participants tend to use it much more than HKU participants.  (HKU possibly relies</a:t>
            </a:r>
            <a:r>
              <a:rPr lang="en-US" sz="1400" baseline="0" dirty="0">
                <a:latin typeface="Arial" panose="020B0604020202020204" pitchFamily="34" charset="0"/>
                <a:cs typeface="Arial" panose="020B0604020202020204" pitchFamily="34" charset="0"/>
              </a:rPr>
              <a:t> on </a:t>
            </a:r>
            <a:r>
              <a:rPr lang="en-US" sz="1400" baseline="0" dirty="0" err="1">
                <a:latin typeface="Arial" panose="020B0604020202020204" pitchFamily="34" charset="0"/>
                <a:cs typeface="Arial" panose="020B0604020202020204" pitchFamily="34" charset="0"/>
              </a:rPr>
              <a:t>Taobao</a:t>
            </a:r>
            <a:r>
              <a:rPr lang="en-US" sz="1400" baseline="0" dirty="0">
                <a:latin typeface="Arial" panose="020B0604020202020204" pitchFamily="34" charset="0"/>
                <a:cs typeface="Arial" panose="020B0604020202020204" pitchFamily="34" charset="0"/>
              </a:rPr>
              <a:t> for this niche.)</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52C922-2D99-45C2-A4B3-7C42889B7FEC}" type="slidenum">
              <a:rPr lang="en-US" smtClean="0"/>
              <a:t>45</a:t>
            </a:fld>
            <a:endParaRPr lang="en-US"/>
          </a:p>
        </p:txBody>
      </p:sp>
    </p:spTree>
    <p:extLst>
      <p:ext uri="{BB962C8B-B14F-4D97-AF65-F5344CB8AC3E}">
        <p14:creationId xmlns:p14="http://schemas.microsoft.com/office/powerpoint/2010/main" val="363468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Google Drive.  Lots</a:t>
            </a:r>
            <a:r>
              <a:rPr lang="en-US" sz="1400" baseline="0" dirty="0">
                <a:latin typeface="Arial" panose="020B0604020202020204" pitchFamily="34" charset="0"/>
                <a:cs typeface="Arial" panose="020B0604020202020204" pitchFamily="34" charset="0"/>
              </a:rPr>
              <a:t> of use among both groups.</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552C922-2D99-45C2-A4B3-7C42889B7FEC}" type="slidenum">
              <a:rPr lang="en-US" smtClean="0"/>
              <a:t>46</a:t>
            </a:fld>
            <a:endParaRPr lang="en-US"/>
          </a:p>
        </p:txBody>
      </p:sp>
    </p:spTree>
    <p:extLst>
      <p:ext uri="{BB962C8B-B14F-4D97-AF65-F5344CB8AC3E}">
        <p14:creationId xmlns:p14="http://schemas.microsoft.com/office/powerpoint/2010/main" val="2714487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err="1" smtClean="0"/>
              <a:t>Behavioural</a:t>
            </a:r>
            <a:r>
              <a:rPr lang="en-US" dirty="0" smtClean="0"/>
              <a:t> mapping at HKUL</a:t>
            </a:r>
            <a:endParaRPr lang="en-US" dirty="0"/>
          </a:p>
        </p:txBody>
      </p:sp>
      <p:sp>
        <p:nvSpPr>
          <p:cNvPr id="4" name="Slide Number Placeholder 3"/>
          <p:cNvSpPr>
            <a:spLocks noGrp="1"/>
          </p:cNvSpPr>
          <p:nvPr>
            <p:ph type="sldNum" sz="quarter" idx="10"/>
          </p:nvPr>
        </p:nvSpPr>
        <p:spPr/>
        <p:txBody>
          <a:bodyPr/>
          <a:lstStyle/>
          <a:p>
            <a:fld id="{48A3BFCC-B82E-4292-8508-E1A6EA7AC9CA}" type="slidenum">
              <a:rPr lang="en-US" smtClean="0"/>
              <a:pPr/>
              <a:t>48</a:t>
            </a:fld>
            <a:endParaRPr lang="en-US"/>
          </a:p>
        </p:txBody>
      </p:sp>
    </p:spTree>
    <p:extLst>
      <p:ext uri="{BB962C8B-B14F-4D97-AF65-F5344CB8AC3E}">
        <p14:creationId xmlns:p14="http://schemas.microsoft.com/office/powerpoint/2010/main" val="406371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479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Non-participant observation at HKUL</a:t>
            </a:r>
            <a:endParaRPr lang="en-US" dirty="0"/>
          </a:p>
        </p:txBody>
      </p:sp>
      <p:sp>
        <p:nvSpPr>
          <p:cNvPr id="4" name="Slide Number Placeholder 3"/>
          <p:cNvSpPr>
            <a:spLocks noGrp="1"/>
          </p:cNvSpPr>
          <p:nvPr>
            <p:ph type="sldNum" sz="quarter" idx="10"/>
          </p:nvPr>
        </p:nvSpPr>
        <p:spPr/>
        <p:txBody>
          <a:bodyPr/>
          <a:lstStyle/>
          <a:p>
            <a:fld id="{48A3BFCC-B82E-4292-8508-E1A6EA7AC9CA}" type="slidenum">
              <a:rPr lang="en-US" smtClean="0"/>
              <a:pPr/>
              <a:t>51</a:t>
            </a:fld>
            <a:endParaRPr lang="en-US"/>
          </a:p>
        </p:txBody>
      </p:sp>
    </p:spTree>
    <p:extLst>
      <p:ext uri="{BB962C8B-B14F-4D97-AF65-F5344CB8AC3E}">
        <p14:creationId xmlns:p14="http://schemas.microsoft.com/office/powerpoint/2010/main" val="29713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93738"/>
            <a:ext cx="6091237" cy="34274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F4E739-F29E-44B1-8C89-346120255EEA}" type="slidenum">
              <a:rPr lang="en-US" smtClean="0"/>
              <a:pPr/>
              <a:t>4</a:t>
            </a:fld>
            <a:endParaRPr lang="en-US"/>
          </a:p>
        </p:txBody>
      </p:sp>
    </p:spTree>
    <p:extLst>
      <p:ext uri="{BB962C8B-B14F-4D97-AF65-F5344CB8AC3E}">
        <p14:creationId xmlns:p14="http://schemas.microsoft.com/office/powerpoint/2010/main" val="41949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1pPr>
            <a:lvl2pPr eaLnBrk="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2pPr>
            <a:lvl3pPr eaLnBrk="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3pPr>
            <a:lvl4pPr eaLnBrk="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4pPr>
            <a:lvl5pPr eaLnBrk="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5pPr>
            <a:lvl6pPr marL="1817302" indent="-165210" defTabSz="330418" eaLnBrk="0" fontAlgn="base" hangingPunct="0">
              <a:lnSpc>
                <a:spcPct val="140000"/>
              </a:lnSpc>
              <a:spcBef>
                <a:spcPct val="0"/>
              </a:spcBef>
              <a:spcAft>
                <a:spcPct val="0"/>
              </a:spcAft>
              <a:buClr>
                <a:srgbClr val="000000"/>
              </a:buClr>
              <a:buSzPct val="100000"/>
              <a:buFont typeface="Times New Roman" pitchFamily="18" charset="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6pPr>
            <a:lvl7pPr marL="2147720" indent="-165210" defTabSz="330418" eaLnBrk="0" fontAlgn="base" hangingPunct="0">
              <a:lnSpc>
                <a:spcPct val="140000"/>
              </a:lnSpc>
              <a:spcBef>
                <a:spcPct val="0"/>
              </a:spcBef>
              <a:spcAft>
                <a:spcPct val="0"/>
              </a:spcAft>
              <a:buClr>
                <a:srgbClr val="000000"/>
              </a:buClr>
              <a:buSzPct val="100000"/>
              <a:buFont typeface="Times New Roman" pitchFamily="18" charset="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7pPr>
            <a:lvl8pPr marL="2478140" indent="-165210" defTabSz="330418" eaLnBrk="0" fontAlgn="base" hangingPunct="0">
              <a:lnSpc>
                <a:spcPct val="140000"/>
              </a:lnSpc>
              <a:spcBef>
                <a:spcPct val="0"/>
              </a:spcBef>
              <a:spcAft>
                <a:spcPct val="0"/>
              </a:spcAft>
              <a:buClr>
                <a:srgbClr val="000000"/>
              </a:buClr>
              <a:buSzPct val="100000"/>
              <a:buFont typeface="Times New Roman" pitchFamily="18" charset="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8pPr>
            <a:lvl9pPr marL="2808558" indent="-165210" defTabSz="330418" eaLnBrk="0" fontAlgn="base" hangingPunct="0">
              <a:lnSpc>
                <a:spcPct val="140000"/>
              </a:lnSpc>
              <a:spcBef>
                <a:spcPct val="0"/>
              </a:spcBef>
              <a:spcAft>
                <a:spcPct val="0"/>
              </a:spcAft>
              <a:buClr>
                <a:srgbClr val="000000"/>
              </a:buClr>
              <a:buSzPct val="100000"/>
              <a:buFont typeface="Times New Roman" pitchFamily="18" charset="0"/>
              <a:tabLst>
                <a:tab pos="523163" algn="l"/>
                <a:tab pos="1046325" algn="l"/>
                <a:tab pos="1569489" algn="l"/>
                <a:tab pos="2092651" algn="l"/>
              </a:tabLst>
              <a:defRPr>
                <a:solidFill>
                  <a:schemeClr val="tx1"/>
                </a:solidFill>
                <a:latin typeface="Arial" pitchFamily="34" charset="0"/>
                <a:ea typeface="Arial Unicode MS" pitchFamily="34" charset="-128"/>
                <a:cs typeface="Arial Unicode MS" pitchFamily="34" charset="-128"/>
              </a:defRPr>
            </a:lvl9pPr>
          </a:lstStyle>
          <a:p>
            <a:pPr eaLnBrk="1">
              <a:buFont typeface="Times New Roman" pitchFamily="18" charset="0"/>
              <a:buNone/>
            </a:pPr>
            <a:fld id="{0203F8A0-E3D1-40BE-A49F-AB0FF419868E}" type="slidenum">
              <a:rPr lang="en-US" smtClean="0">
                <a:solidFill>
                  <a:srgbClr val="000000"/>
                </a:solidFill>
                <a:latin typeface="Times New Roman" pitchFamily="18" charset="0"/>
              </a:rPr>
              <a:pPr eaLnBrk="1">
                <a:buFont typeface="Times New Roman" pitchFamily="18" charset="0"/>
                <a:buNone/>
              </a:pPr>
              <a:t>5</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50813" y="573088"/>
            <a:ext cx="5037137" cy="2833687"/>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534364" y="3588872"/>
            <a:ext cx="4271637" cy="34004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Times New Roman" pitchFamily="18" charset="0"/>
            </a:endParaRPr>
          </a:p>
        </p:txBody>
      </p:sp>
    </p:spTree>
    <p:extLst>
      <p:ext uri="{BB962C8B-B14F-4D97-AF65-F5344CB8AC3E}">
        <p14:creationId xmlns:p14="http://schemas.microsoft.com/office/powerpoint/2010/main" val="402528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2588" y="693738"/>
            <a:ext cx="6091237"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66645" indent="-256402">
              <a:defRPr>
                <a:solidFill>
                  <a:schemeClr val="tx1"/>
                </a:solidFill>
                <a:latin typeface="Calibri" pitchFamily="34" charset="0"/>
              </a:defRPr>
            </a:lvl2pPr>
            <a:lvl3pPr marL="1025609" indent="-205121">
              <a:defRPr>
                <a:solidFill>
                  <a:schemeClr val="tx1"/>
                </a:solidFill>
                <a:latin typeface="Calibri" pitchFamily="34" charset="0"/>
              </a:defRPr>
            </a:lvl3pPr>
            <a:lvl4pPr marL="1435852" indent="-205121">
              <a:defRPr>
                <a:solidFill>
                  <a:schemeClr val="tx1"/>
                </a:solidFill>
                <a:latin typeface="Calibri" pitchFamily="34" charset="0"/>
              </a:defRPr>
            </a:lvl4pPr>
            <a:lvl5pPr marL="1846094" indent="-205121">
              <a:defRPr>
                <a:solidFill>
                  <a:schemeClr val="tx1"/>
                </a:solidFill>
                <a:latin typeface="Calibri" pitchFamily="34" charset="0"/>
              </a:defRPr>
            </a:lvl5pPr>
            <a:lvl6pPr marL="2256338" indent="-205121" fontAlgn="base">
              <a:spcBef>
                <a:spcPct val="0"/>
              </a:spcBef>
              <a:spcAft>
                <a:spcPct val="0"/>
              </a:spcAft>
              <a:defRPr>
                <a:solidFill>
                  <a:schemeClr val="tx1"/>
                </a:solidFill>
                <a:latin typeface="Calibri" pitchFamily="34" charset="0"/>
              </a:defRPr>
            </a:lvl6pPr>
            <a:lvl7pPr marL="2666582" indent="-205121" fontAlgn="base">
              <a:spcBef>
                <a:spcPct val="0"/>
              </a:spcBef>
              <a:spcAft>
                <a:spcPct val="0"/>
              </a:spcAft>
              <a:defRPr>
                <a:solidFill>
                  <a:schemeClr val="tx1"/>
                </a:solidFill>
                <a:latin typeface="Calibri" pitchFamily="34" charset="0"/>
              </a:defRPr>
            </a:lvl7pPr>
            <a:lvl8pPr marL="3076825" indent="-205121" fontAlgn="base">
              <a:spcBef>
                <a:spcPct val="0"/>
              </a:spcBef>
              <a:spcAft>
                <a:spcPct val="0"/>
              </a:spcAft>
              <a:defRPr>
                <a:solidFill>
                  <a:schemeClr val="tx1"/>
                </a:solidFill>
                <a:latin typeface="Calibri" pitchFamily="34" charset="0"/>
              </a:defRPr>
            </a:lvl8pPr>
            <a:lvl9pPr marL="3487068" indent="-2051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68B8986-6EF6-4FE3-824A-7FE273654A43}" type="slidenum">
              <a:rPr lang="en-US">
                <a:solidFill>
                  <a:prstClr val="black"/>
                </a:solidFill>
              </a:rPr>
              <a:pPr fontAlgn="base">
                <a:spcBef>
                  <a:spcPct val="0"/>
                </a:spcBef>
                <a:spcAft>
                  <a:spcPct val="0"/>
                </a:spcAft>
              </a:pPr>
              <a:t>10</a:t>
            </a:fld>
            <a:endParaRPr lang="en-US">
              <a:solidFill>
                <a:prstClr val="black"/>
              </a:solidFill>
            </a:endParaRPr>
          </a:p>
        </p:txBody>
      </p:sp>
    </p:spTree>
    <p:extLst>
      <p:ext uri="{BB962C8B-B14F-4D97-AF65-F5344CB8AC3E}">
        <p14:creationId xmlns:p14="http://schemas.microsoft.com/office/powerpoint/2010/main" val="427755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04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0" name="Shape 1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13757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hdr" idx="3"/>
          </p:nvPr>
        </p:nvSpPr>
        <p:spPr>
          <a:xfrm>
            <a:off x="0" y="0"/>
            <a:ext cx="2971799" cy="458788"/>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UNIVERSITY OF DELAWARE LIBRARY </a:t>
            </a:r>
          </a:p>
        </p:txBody>
      </p:sp>
      <p:sp>
        <p:nvSpPr>
          <p:cNvPr id="210" name="Shape 210"/>
          <p:cNvSpPr txBox="1">
            <a:spLocks noGrp="1"/>
          </p:cNvSpPr>
          <p:nvPr>
            <p:ph type="ftr" idx="11"/>
          </p:nvPr>
        </p:nvSpPr>
        <p:spPr>
          <a:xfrm>
            <a:off x="0"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©2017 DeEtta Jones and Associates</a:t>
            </a:r>
          </a:p>
        </p:txBody>
      </p:sp>
      <p:sp>
        <p:nvSpPr>
          <p:cNvPr id="211" name="Shape 21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fld id="{00000000-1234-1234-1234-123412341234}" type="slidenum">
              <a:rPr lang="en-US">
                <a:solidFill>
                  <a:prstClr val="black"/>
                </a:solidFill>
                <a:latin typeface="Calibri"/>
                <a:ea typeface="Calibri"/>
                <a:cs typeface="Calibri"/>
                <a:sym typeface="Calibri"/>
              </a:rPr>
              <a:pPr>
                <a:buClr>
                  <a:prstClr val="black"/>
                </a:buClr>
                <a:buSzPct val="25000"/>
                <a:buFont typeface="Calibri"/>
                <a:buNone/>
              </a:pPr>
              <a:t>16</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393863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hdr" idx="3"/>
          </p:nvPr>
        </p:nvSpPr>
        <p:spPr>
          <a:xfrm>
            <a:off x="0" y="0"/>
            <a:ext cx="2971799" cy="458788"/>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UNIVERSITY OF DELAWARE LIBRARY </a:t>
            </a:r>
          </a:p>
        </p:txBody>
      </p:sp>
      <p:sp>
        <p:nvSpPr>
          <p:cNvPr id="210" name="Shape 210"/>
          <p:cNvSpPr txBox="1">
            <a:spLocks noGrp="1"/>
          </p:cNvSpPr>
          <p:nvPr>
            <p:ph type="ftr" idx="11"/>
          </p:nvPr>
        </p:nvSpPr>
        <p:spPr>
          <a:xfrm>
            <a:off x="0"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r>
              <a:rPr lang="en-US">
                <a:solidFill>
                  <a:prstClr val="black"/>
                </a:solidFill>
                <a:latin typeface="Calibri"/>
                <a:ea typeface="Calibri"/>
                <a:cs typeface="Calibri"/>
                <a:sym typeface="Calibri"/>
              </a:rPr>
              <a:t>©2017 DeEtta Jones and Associates</a:t>
            </a:r>
          </a:p>
        </p:txBody>
      </p:sp>
      <p:sp>
        <p:nvSpPr>
          <p:cNvPr id="211" name="Shape 21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a:buClr>
                <a:prstClr val="black"/>
              </a:buClr>
              <a:buSzPct val="25000"/>
              <a:buFont typeface="Calibri"/>
              <a:buNone/>
            </a:pPr>
            <a:fld id="{00000000-1234-1234-1234-123412341234}" type="slidenum">
              <a:rPr lang="en-US">
                <a:solidFill>
                  <a:prstClr val="black"/>
                </a:solidFill>
                <a:latin typeface="Calibri"/>
                <a:ea typeface="Calibri"/>
                <a:cs typeface="Calibri"/>
                <a:sym typeface="Calibri"/>
              </a:rPr>
              <a:pPr>
                <a:buClr>
                  <a:prstClr val="black"/>
                </a:buClr>
                <a:buSzPct val="25000"/>
                <a:buFont typeface="Calibri"/>
                <a:buNone/>
              </a:pPr>
              <a:t>17</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98657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EC1E2-E1E6-4311-AD39-BEA4F041880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80667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EC1E2-E1E6-4311-AD39-BEA4F041880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63450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EC1E2-E1E6-4311-AD39-BEA4F041880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280929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70" y="6347615"/>
            <a:ext cx="964583" cy="3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31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8C481EF-09D2-604E-9EF9-FA47F56F3A47}" type="datetimeFigureOut">
              <a:rPr lang="en-US" smtClean="0">
                <a:solidFill>
                  <a:prstClr val="black">
                    <a:lumMod val="65000"/>
                    <a:lumOff val="35000"/>
                  </a:prstClr>
                </a:solidFill>
              </a:rPr>
              <a:pPr/>
              <a:t>4/10/2018</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90746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3259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7"/>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70"/>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endParaRPr>
          </a:p>
        </p:txBody>
      </p:sp>
      <p:sp>
        <p:nvSpPr>
          <p:cNvPr id="9" name="Oval 8"/>
          <p:cNvSpPr/>
          <p:nvPr/>
        </p:nvSpPr>
        <p:spPr>
          <a:xfrm>
            <a:off x="5728972"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endParaRPr>
          </a:p>
        </p:txBody>
      </p:sp>
    </p:spTree>
    <p:extLst>
      <p:ext uri="{BB962C8B-B14F-4D97-AF65-F5344CB8AC3E}">
        <p14:creationId xmlns:p14="http://schemas.microsoft.com/office/powerpoint/2010/main" val="379158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8980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5"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8C481EF-09D2-604E-9EF9-FA47F56F3A47}" type="datetimeFigureOut">
              <a:rPr lang="en-US" smtClean="0">
                <a:solidFill>
                  <a:prstClr val="black">
                    <a:lumMod val="65000"/>
                    <a:lumOff val="35000"/>
                  </a:prstClr>
                </a:solidFill>
              </a:rPr>
              <a:pPr/>
              <a:t>4/10/2018</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55"/>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337578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9950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481EF-09D2-604E-9EF9-FA47F56F3A47}" type="datetimeFigureOut">
              <a:rPr lang="en-US" smtClean="0">
                <a:solidFill>
                  <a:prstClr val="black">
                    <a:lumMod val="65000"/>
                    <a:lumOff val="35000"/>
                  </a:prstClr>
                </a:solidFill>
              </a:rPr>
              <a:pPr/>
              <a:t>4/10/2018</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22700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EC1E2-E1E6-4311-AD39-BEA4F041880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2747964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9"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4" y="273057"/>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9" y="2438407"/>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4095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6"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48854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70348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a:t>
            </a:fld>
            <a:endParaRPr lang="en-US">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82117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2826064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417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680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121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190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38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1EC1E2-E1E6-4311-AD39-BEA4F041880C}"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2786789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255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665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38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36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692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014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D01320-226F-4860-BB33-D49481655BF5}"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258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9A5CB-2660-4D7A-A4ED-B6818CABFED0}"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996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A89351-D2CC-42DC-A929-22FB68A9531C}"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775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0ACD3-F38B-4AC2-9AE4-091E725BB6C5}" type="datetime1">
              <a:rPr lang="en-US" altLang="zh-TW"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1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EC1E2-E1E6-4311-AD39-BEA4F041880C}"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3934678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8A988-B0D6-4614-939C-B566F79CBA67}" type="datetime1">
              <a:rPr lang="en-US" altLang="zh-TW" smtClean="0">
                <a:solidFill>
                  <a:prstClr val="black">
                    <a:tint val="75000"/>
                  </a:prstClr>
                </a:solidFill>
              </a:rPr>
              <a:pPr/>
              <a:t>4/10/2018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333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49FF-61DC-4C2B-99BB-49F28517F3A4}" type="datetime1">
              <a:rPr lang="en-US" altLang="zh-TW" smtClean="0">
                <a:solidFill>
                  <a:prstClr val="black">
                    <a:tint val="75000"/>
                  </a:prstClr>
                </a:solidFill>
              </a:rPr>
              <a:pPr/>
              <a:t>4/10/2018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013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454F4-EFEC-4934-B9DE-0AB79B878DEA}" type="datetime1">
              <a:rPr lang="en-US" altLang="zh-TW" smtClean="0">
                <a:solidFill>
                  <a:prstClr val="black">
                    <a:tint val="75000"/>
                  </a:prstClr>
                </a:solidFill>
              </a:rPr>
              <a:pPr/>
              <a:t>4/10/2018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23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2C3EF-F326-4183-9724-6EFD1D7849D6}" type="datetime1">
              <a:rPr lang="en-US" altLang="zh-TW"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82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74A4F2-8EC5-4860-B0D3-4B522DB99F6C}" type="datetime1">
              <a:rPr lang="en-US" altLang="zh-TW" smtClean="0">
                <a:solidFill>
                  <a:prstClr val="black">
                    <a:tint val="75000"/>
                  </a:prstClr>
                </a:solidFill>
              </a:rPr>
              <a:pPr/>
              <a:t>4/10/2018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035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855990-C19B-4D64-BF39-62A73126F7B2}"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42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20417C-89D1-4794-8C1A-9841344B51A5}"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6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EC1E2-E1E6-4311-AD39-BEA4F041880C}"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343852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EC1E2-E1E6-4311-AD39-BEA4F041880C}"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317768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EC1E2-E1E6-4311-AD39-BEA4F041880C}"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20241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1EC1E2-E1E6-4311-AD39-BEA4F041880C}"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303225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1EC1E2-E1E6-4311-AD39-BEA4F041880C}"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FE9C8-8E06-488D-B08B-4B106D7D2D79}" type="slidenum">
              <a:rPr lang="en-US" smtClean="0"/>
              <a:t>‹#›</a:t>
            </a:fld>
            <a:endParaRPr lang="en-US"/>
          </a:p>
        </p:txBody>
      </p:sp>
    </p:spTree>
    <p:extLst>
      <p:ext uri="{BB962C8B-B14F-4D97-AF65-F5344CB8AC3E}">
        <p14:creationId xmlns:p14="http://schemas.microsoft.com/office/powerpoint/2010/main" val="111992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EC1E2-E1E6-4311-AD39-BEA4F041880C}" type="datetimeFigureOut">
              <a:rPr lang="en-US" smtClean="0"/>
              <a:t>4/10/2018</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FE9C8-8E06-488D-B08B-4B106D7D2D79}" type="slidenum">
              <a:rPr lang="en-US" smtClean="0"/>
              <a:t>‹#›</a:t>
            </a:fld>
            <a:endParaRPr lang="en-US"/>
          </a:p>
        </p:txBody>
      </p:sp>
    </p:spTree>
    <p:extLst>
      <p:ext uri="{BB962C8B-B14F-4D97-AF65-F5344CB8AC3E}">
        <p14:creationId xmlns:p14="http://schemas.microsoft.com/office/powerpoint/2010/main" val="363899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7"/>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8C481EF-09D2-604E-9EF9-FA47F56F3A47}" type="datetimeFigureOut">
              <a:rPr lang="en-US" kern="0" smtClean="0">
                <a:solidFill>
                  <a:prstClr val="black">
                    <a:lumMod val="65000"/>
                    <a:lumOff val="35000"/>
                  </a:prstClr>
                </a:solidFill>
                <a:cs typeface="Arial"/>
                <a:sym typeface="Arial"/>
              </a:rPr>
              <a:pPr/>
              <a:t>4/10/2018</a:t>
            </a:fld>
            <a:endParaRPr lang="en-US" kern="0">
              <a:solidFill>
                <a:prstClr val="black">
                  <a:lumMod val="65000"/>
                  <a:lumOff val="35000"/>
                </a:prstClr>
              </a:solidFill>
              <a:cs typeface="Arial"/>
              <a:sym typeface="Arial"/>
            </a:endParaRPr>
          </a:p>
        </p:txBody>
      </p:sp>
      <p:sp>
        <p:nvSpPr>
          <p:cNvPr id="5" name="Footer Placeholder 4"/>
          <p:cNvSpPr>
            <a:spLocks noGrp="1"/>
          </p:cNvSpPr>
          <p:nvPr>
            <p:ph type="ftr" sz="quarter" idx="3"/>
          </p:nvPr>
        </p:nvSpPr>
        <p:spPr>
          <a:xfrm>
            <a:off x="878887" y="6356357"/>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kern="0">
              <a:solidFill>
                <a:prstClr val="black">
                  <a:lumMod val="65000"/>
                  <a:lumOff val="35000"/>
                </a:prstClr>
              </a:solidFill>
              <a:cs typeface="Arial"/>
              <a:sym typeface="Arial"/>
            </a:endParaRPr>
          </a:p>
        </p:txBody>
      </p:sp>
      <p:sp>
        <p:nvSpPr>
          <p:cNvPr id="6" name="Slide Number Placeholder 5"/>
          <p:cNvSpPr>
            <a:spLocks noGrp="1"/>
          </p:cNvSpPr>
          <p:nvPr>
            <p:ph type="sldNum" sz="quarter" idx="4"/>
          </p:nvPr>
        </p:nvSpPr>
        <p:spPr>
          <a:xfrm>
            <a:off x="11391039" y="6356357"/>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r">
              <a:buClr>
                <a:srgbClr val="888888"/>
              </a:buClr>
              <a:buSzPct val="25000"/>
              <a:buFont typeface="Calibri"/>
              <a:buNone/>
            </a:pPr>
            <a:fld id="{00000000-1234-1234-1234-123412341234}" type="slidenum">
              <a:rPr lang="en-US" kern="0" smtClean="0">
                <a:solidFill>
                  <a:srgbClr val="888888"/>
                </a:solidFill>
                <a:latin typeface="Calibri"/>
                <a:ea typeface="Calibri"/>
                <a:cs typeface="Calibri"/>
                <a:sym typeface="Calibri"/>
              </a:rPr>
              <a:pPr algn="r">
                <a:buClr>
                  <a:srgbClr val="888888"/>
                </a:buClr>
                <a:buSzPct val="25000"/>
                <a:buFont typeface="Calibri"/>
                <a:buNone/>
              </a:pPr>
              <a:t>‹#›</a:t>
            </a:fld>
            <a:endParaRPr lang="en-US" kern="0">
              <a:solidFill>
                <a:srgbClr val="888888"/>
              </a:solidFill>
              <a:latin typeface="Calibri"/>
              <a:ea typeface="Calibri"/>
              <a:cs typeface="Calibri"/>
              <a:sym typeface="Calibri"/>
            </a:endParaRPr>
          </a:p>
        </p:txBody>
      </p:sp>
      <p:sp>
        <p:nvSpPr>
          <p:cNvPr id="7" name="Oval 6"/>
          <p:cNvSpPr/>
          <p:nvPr/>
        </p:nvSpPr>
        <p:spPr>
          <a:xfrm>
            <a:off x="1127701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Arial"/>
            </a:endParaRPr>
          </a:p>
        </p:txBody>
      </p:sp>
      <p:sp>
        <p:nvSpPr>
          <p:cNvPr id="8" name="Oval 7"/>
          <p:cNvSpPr/>
          <p:nvPr/>
        </p:nvSpPr>
        <p:spPr>
          <a:xfrm>
            <a:off x="758828"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a:solidFill>
                <a:prstClr val="white"/>
              </a:solidFill>
              <a:sym typeface="Arial"/>
            </a:endParaRPr>
          </a:p>
        </p:txBody>
      </p:sp>
    </p:spTree>
    <p:extLst>
      <p:ext uri="{BB962C8B-B14F-4D97-AF65-F5344CB8AC3E}">
        <p14:creationId xmlns:p14="http://schemas.microsoft.com/office/powerpoint/2010/main" val="16318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0F889-4238-4DF6-9E07-6DAF80B45500}" type="datetimeFigureOut">
              <a:rPr lang="en-US"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90F2F-FE94-4FE7-B613-8BC06A934B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1455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8FFC1-2F8E-4DDD-9E29-673D6FED0FA2}" type="datetime1">
              <a:rPr lang="en-US" altLang="zh-TW" smtClean="0">
                <a:solidFill>
                  <a:prstClr val="black">
                    <a:tint val="75000"/>
                  </a:prstClr>
                </a:solidFill>
              </a:rPr>
              <a:pPr/>
              <a:t>4/10/2018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2673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www.urbanlibraries.org/library-members-pages-49.php" TargetMode="External"/><Relationship Id="rId4" Type="http://schemas.openxmlformats.org/officeDocument/2006/relationships/image" Target="../media/image5.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2" Type="http://schemas.openxmlformats.org/officeDocument/2006/relationships/hyperlink" Target="http://lib.hku.hk/newsblog/?p=911"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06025"/>
            <a:ext cx="12192000" cy="1077218"/>
          </a:xfrm>
          <a:prstGeom prst="rect">
            <a:avLst/>
          </a:prstGeom>
          <a:noFill/>
        </p:spPr>
        <p:txBody>
          <a:bodyPr wrap="square" rtlCol="0">
            <a:spAutoFit/>
          </a:bodyPr>
          <a:lstStyle/>
          <a:p>
            <a:pPr algn="ctr"/>
            <a:r>
              <a:rPr lang="en-US" sz="3200" b="1" dirty="0">
                <a:solidFill>
                  <a:prstClr val="black"/>
                </a:solidFill>
                <a:latin typeface="Century" panose="02040604050505020304" pitchFamily="18" charset="0"/>
              </a:rPr>
              <a:t>Evaluating Library Effectiveness and Impact: Three Perspectives </a:t>
            </a:r>
            <a:endParaRPr lang="zh-TW" altLang="en-US" sz="3200" b="1" dirty="0">
              <a:solidFill>
                <a:prstClr val="black"/>
              </a:solidFill>
              <a:latin typeface="Century" pitchFamily="18" charset="0"/>
              <a:cs typeface="Narkisim" pitchFamily="34" charset="-79"/>
            </a:endParaRPr>
          </a:p>
        </p:txBody>
      </p:sp>
      <p:sp>
        <p:nvSpPr>
          <p:cNvPr id="8" name="TextBox 7"/>
          <p:cNvSpPr txBox="1"/>
          <p:nvPr/>
        </p:nvSpPr>
        <p:spPr>
          <a:xfrm>
            <a:off x="0" y="3071339"/>
            <a:ext cx="12192000" cy="461665"/>
          </a:xfrm>
          <a:prstGeom prst="rect">
            <a:avLst/>
          </a:prstGeom>
          <a:noFill/>
        </p:spPr>
        <p:txBody>
          <a:bodyPr wrap="square" rtlCol="0">
            <a:spAutoFit/>
          </a:bodyPr>
          <a:lstStyle/>
          <a:p>
            <a:pPr algn="ctr"/>
            <a:r>
              <a:rPr lang="en-US" altLang="zh-TW" sz="2400" dirty="0">
                <a:solidFill>
                  <a:prstClr val="black"/>
                </a:solidFill>
                <a:latin typeface="Century" pitchFamily="18" charset="0"/>
                <a:cs typeface="Narkisim" pitchFamily="34" charset="-79"/>
              </a:rPr>
              <a:t>Jeff </a:t>
            </a:r>
            <a:r>
              <a:rPr lang="en-US" altLang="zh-TW" sz="2400" dirty="0" smtClean="0">
                <a:solidFill>
                  <a:prstClr val="black"/>
                </a:solidFill>
                <a:latin typeface="Century" pitchFamily="18" charset="0"/>
                <a:cs typeface="Narkisim" pitchFamily="34" charset="-79"/>
              </a:rPr>
              <a:t>Trzeciak, Peter Sidorko and </a:t>
            </a:r>
            <a:r>
              <a:rPr lang="en-US" altLang="zh-TW" sz="2400" dirty="0">
                <a:solidFill>
                  <a:prstClr val="black"/>
                </a:solidFill>
                <a:latin typeface="Century" pitchFamily="18" charset="0"/>
                <a:cs typeface="Narkisim" pitchFamily="34" charset="-79"/>
              </a:rPr>
              <a:t>Dianne Cmor</a:t>
            </a:r>
            <a:endParaRPr lang="zh-TW" altLang="en-US" dirty="0">
              <a:solidFill>
                <a:prstClr val="black"/>
              </a:solidFill>
              <a:latin typeface="Century" pitchFamily="18" charset="0"/>
              <a:cs typeface="Narkisim" pitchFamily="34" charset="-79"/>
            </a:endParaRPr>
          </a:p>
        </p:txBody>
      </p:sp>
      <p:sp>
        <p:nvSpPr>
          <p:cNvPr id="6" name="TextBox 5"/>
          <p:cNvSpPr txBox="1"/>
          <p:nvPr/>
        </p:nvSpPr>
        <p:spPr>
          <a:xfrm>
            <a:off x="0" y="762003"/>
            <a:ext cx="12192000" cy="430887"/>
          </a:xfrm>
          <a:prstGeom prst="rect">
            <a:avLst/>
          </a:prstGeom>
          <a:noFill/>
        </p:spPr>
        <p:txBody>
          <a:bodyPr wrap="square" rtlCol="0">
            <a:spAutoFit/>
          </a:bodyPr>
          <a:lstStyle/>
          <a:p>
            <a:pPr algn="ctr"/>
            <a:r>
              <a:rPr lang="en-US" sz="2200" b="1" dirty="0" smtClean="0">
                <a:solidFill>
                  <a:prstClr val="black"/>
                </a:solidFill>
                <a:latin typeface="Century" panose="02040604050505020304" pitchFamily="18" charset="0"/>
              </a:rPr>
              <a:t>Session 8</a:t>
            </a:r>
            <a:endParaRPr lang="zh-TW" altLang="en-US" sz="2200" b="1" dirty="0">
              <a:solidFill>
                <a:prstClr val="black"/>
              </a:solidFill>
              <a:latin typeface="Century" pitchFamily="18" charset="0"/>
              <a:cs typeface="Narkisim" pitchFamily="34" charset="-79"/>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8" y="4340180"/>
            <a:ext cx="9470264" cy="1764482"/>
          </a:xfrm>
          <a:prstGeom prst="rect">
            <a:avLst/>
          </a:prstGeom>
        </p:spPr>
      </p:pic>
    </p:spTree>
    <p:extLst>
      <p:ext uri="{BB962C8B-B14F-4D97-AF65-F5344CB8AC3E}">
        <p14:creationId xmlns:p14="http://schemas.microsoft.com/office/powerpoint/2010/main" val="2406644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7320" y="163974"/>
            <a:ext cx="11809920" cy="878539"/>
          </a:xfrm>
          <a:prstGeom prst="rect">
            <a:avLst/>
          </a:prstGeom>
          <a:noFill/>
          <a:ln>
            <a:miter lim="800000"/>
            <a:headEnd/>
            <a:tailEnd/>
          </a:ln>
        </p:spPr>
        <p:txBody>
          <a:bodyPr lIns="75597" tIns="37798" rIns="75597" bIns="37798">
            <a:no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pPr>
            <a:r>
              <a:rPr lang="en-US" sz="3300" kern="0" dirty="0">
                <a:solidFill>
                  <a:srgbClr val="2F5496"/>
                </a:solidFill>
                <a:latin typeface="Arial Black"/>
                <a:ea typeface="Arial Black"/>
                <a:cs typeface="Arial Black"/>
                <a:sym typeface="Arial Black"/>
              </a:rPr>
              <a:t>Library Trends and Developments</a:t>
            </a:r>
            <a:endParaRPr lang="en-US" sz="3300" b="1" kern="0" dirty="0">
              <a:solidFill>
                <a:prstClr val="black"/>
              </a:solidFill>
              <a:latin typeface="Arial Black"/>
              <a:cs typeface="Arial Black"/>
              <a:sym typeface="Arial"/>
            </a:endParaRPr>
          </a:p>
        </p:txBody>
      </p:sp>
      <p:sp>
        <p:nvSpPr>
          <p:cNvPr id="4102" name="Rectangle 8"/>
          <p:cNvSpPr>
            <a:spLocks noChangeArrowheads="1"/>
          </p:cNvSpPr>
          <p:nvPr/>
        </p:nvSpPr>
        <p:spPr bwMode="auto">
          <a:xfrm>
            <a:off x="273306" y="891205"/>
            <a:ext cx="11477959" cy="449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597" tIns="37798" rIns="75597" bIns="37798">
            <a:spAutoFit/>
          </a:bodyPr>
          <a:lstStyle/>
          <a:p>
            <a:pPr marL="377973" lvl="1"/>
            <a:r>
              <a:rPr lang="en-US" sz="2500" kern="0" dirty="0">
                <a:solidFill>
                  <a:srgbClr val="000000"/>
                </a:solidFill>
                <a:latin typeface="Calibri" charset="0"/>
                <a:ea typeface="Calibri" charset="0"/>
                <a:cs typeface="Calibri" charset="0"/>
                <a:sym typeface="Wingdings"/>
              </a:rPr>
              <a:t>To determine some library trends and contemporary developments, we can study peer/aspirant peer institutions</a:t>
            </a:r>
          </a:p>
          <a:p>
            <a:pPr marL="661454" lvl="1" indent="-283481">
              <a:buFont typeface="Arial" pitchFamily="34" charset="0"/>
              <a:buChar char="•"/>
            </a:pPr>
            <a:endParaRPr lang="en-US" sz="2500" kern="0" dirty="0">
              <a:solidFill>
                <a:srgbClr val="000000"/>
              </a:solidFill>
              <a:latin typeface="Calibri" charset="0"/>
              <a:ea typeface="Calibri" charset="0"/>
              <a:cs typeface="Calibri" charset="0"/>
              <a:sym typeface="Wingdings"/>
            </a:endParaRPr>
          </a:p>
          <a:p>
            <a:pPr marL="377973" lvl="3"/>
            <a:r>
              <a:rPr lang="en-US" sz="2500" b="1" i="1" kern="0" dirty="0">
                <a:solidFill>
                  <a:srgbClr val="000000"/>
                </a:solidFill>
                <a:latin typeface="Calibri" charset="0"/>
                <a:ea typeface="Calibri" charset="0"/>
                <a:cs typeface="Calibri" charset="0"/>
                <a:sym typeface="Wingdings"/>
              </a:rPr>
              <a:t>Who are NPL peers and aspirant peers?</a:t>
            </a:r>
          </a:p>
          <a:p>
            <a:pPr marL="377973" lvl="3"/>
            <a:endParaRPr lang="en-US" sz="2500" kern="0" dirty="0">
              <a:solidFill>
                <a:srgbClr val="000000"/>
              </a:solidFill>
              <a:latin typeface="Calibri" charset="0"/>
              <a:ea typeface="Calibri" charset="0"/>
              <a:cs typeface="Calibri" charset="0"/>
              <a:sym typeface="Wingdings"/>
            </a:endParaRPr>
          </a:p>
          <a:p>
            <a:pPr marL="377973" lvl="3"/>
            <a:r>
              <a:rPr lang="en-US" kern="0" dirty="0">
                <a:solidFill>
                  <a:srgbClr val="000000"/>
                </a:solidFill>
                <a:latin typeface="Calibri" charset="0"/>
                <a:ea typeface="Calibri" charset="0"/>
                <a:cs typeface="Calibri" charset="0"/>
                <a:sym typeface="Wingdings"/>
              </a:rPr>
              <a:t>Criteria for choosing:</a:t>
            </a:r>
          </a:p>
          <a:p>
            <a:pPr marL="937035" lvl="2" indent="-259204">
              <a:buFont typeface="Arial" charset="0"/>
              <a:buChar char="•"/>
            </a:pPr>
            <a:r>
              <a:rPr lang="en-US" sz="1600" kern="0" dirty="0">
                <a:solidFill>
                  <a:srgbClr val="000000"/>
                </a:solidFill>
                <a:latin typeface="Calibri" charset="0"/>
                <a:ea typeface="Calibri" charset="0"/>
                <a:cs typeface="Calibri" charset="0"/>
                <a:sym typeface="Wingdings"/>
              </a:rPr>
              <a:t>Have particular strengths and reputation for doing innovative work</a:t>
            </a:r>
          </a:p>
          <a:p>
            <a:pPr marL="937035" lvl="2" indent="-259204">
              <a:buFont typeface="Arial" charset="0"/>
              <a:buChar char="•"/>
            </a:pPr>
            <a:r>
              <a:rPr lang="en-US" sz="1600" kern="0" dirty="0">
                <a:solidFill>
                  <a:srgbClr val="000000"/>
                </a:solidFill>
                <a:latin typeface="Calibri" charset="0"/>
                <a:ea typeface="Calibri" charset="0"/>
                <a:cs typeface="Calibri" charset="0"/>
                <a:sym typeface="Wingdings"/>
              </a:rPr>
              <a:t>Roughly similar size/scale as NPL</a:t>
            </a:r>
          </a:p>
          <a:p>
            <a:pPr marL="937035" lvl="2" indent="-259204">
              <a:buFont typeface="Arial" charset="0"/>
              <a:buChar char="•"/>
            </a:pPr>
            <a:r>
              <a:rPr lang="en-US" sz="1600" kern="0" dirty="0">
                <a:solidFill>
                  <a:srgbClr val="000000"/>
                </a:solidFill>
                <a:latin typeface="Calibri" charset="0"/>
                <a:ea typeface="Calibri" charset="0"/>
                <a:cs typeface="Calibri" charset="0"/>
                <a:sym typeface="Wingdings"/>
              </a:rPr>
              <a:t>Institutions that are a bit bigger or differently resourced and are able to do things that NPL is not yet doing</a:t>
            </a:r>
          </a:p>
          <a:p>
            <a:pPr marL="937035" lvl="2" indent="-259204">
              <a:buFont typeface="Arial" charset="0"/>
              <a:buChar char="•"/>
            </a:pPr>
            <a:r>
              <a:rPr lang="en-US" sz="1600" kern="0" dirty="0">
                <a:solidFill>
                  <a:srgbClr val="000000"/>
                </a:solidFill>
                <a:latin typeface="Calibri" charset="0"/>
                <a:ea typeface="Calibri" charset="0"/>
                <a:cs typeface="Calibri" charset="0"/>
                <a:sym typeface="Wingdings"/>
              </a:rPr>
              <a:t>Mix of peer and aspirant peers</a:t>
            </a:r>
          </a:p>
          <a:p>
            <a:pPr marL="937035" lvl="2" indent="-259204">
              <a:buFont typeface="Arial" charset="0"/>
              <a:buChar char="•"/>
            </a:pPr>
            <a:r>
              <a:rPr lang="en-US" sz="1600" kern="0" dirty="0">
                <a:solidFill>
                  <a:srgbClr val="000000"/>
                </a:solidFill>
                <a:latin typeface="Calibri" charset="0"/>
                <a:ea typeface="Calibri" charset="0"/>
                <a:cs typeface="Calibri" charset="0"/>
                <a:sym typeface="Wingdings"/>
              </a:rPr>
              <a:t>Communities with similar demographics\</a:t>
            </a:r>
          </a:p>
          <a:p>
            <a:pPr marL="937035" lvl="2" indent="-259204">
              <a:buFont typeface="Arial" charset="0"/>
              <a:buChar char="•"/>
            </a:pPr>
            <a:r>
              <a:rPr lang="en-US" sz="1600" kern="0" dirty="0">
                <a:solidFill>
                  <a:srgbClr val="000000"/>
                </a:solidFill>
                <a:latin typeface="Calibri" charset="0"/>
                <a:ea typeface="Calibri" charset="0"/>
                <a:cs typeface="Calibri" charset="0"/>
                <a:sym typeface="Wingdings"/>
              </a:rPr>
              <a:t>Mayor’s peer cities</a:t>
            </a:r>
          </a:p>
          <a:p>
            <a:pPr marL="937035" lvl="2" indent="-259204">
              <a:buFont typeface="Arial" charset="0"/>
              <a:buChar char="•"/>
            </a:pPr>
            <a:r>
              <a:rPr lang="en-US" sz="1600" kern="0" dirty="0">
                <a:solidFill>
                  <a:srgbClr val="000000"/>
                </a:solidFill>
                <a:latin typeface="Calibri" charset="0"/>
                <a:ea typeface="Calibri" charset="0"/>
                <a:cs typeface="Calibri" charset="0"/>
                <a:sym typeface="Wingdings"/>
              </a:rPr>
              <a:t>Chamber peer cities</a:t>
            </a:r>
          </a:p>
          <a:p>
            <a:pPr marL="937035" lvl="2" indent="-259204">
              <a:buFont typeface="Arial" charset="0"/>
              <a:buChar char="•"/>
            </a:pPr>
            <a:r>
              <a:rPr lang="en-US" sz="1600" kern="0" dirty="0">
                <a:solidFill>
                  <a:srgbClr val="000000"/>
                </a:solidFill>
                <a:latin typeface="Calibri" charset="0"/>
                <a:ea typeface="Calibri" charset="0"/>
                <a:cs typeface="Calibri" charset="0"/>
                <a:sym typeface="Wingdings"/>
              </a:rPr>
              <a:t>Libraries dealing with similar issues</a:t>
            </a:r>
          </a:p>
          <a:p>
            <a:pPr marL="937035" lvl="2" indent="-259204">
              <a:buFont typeface="Arial" charset="0"/>
              <a:buChar char="•"/>
            </a:pPr>
            <a:endParaRPr lang="en-US" sz="1600" kern="0" dirty="0">
              <a:solidFill>
                <a:srgbClr val="000000"/>
              </a:solidFill>
              <a:latin typeface="Calibri" charset="0"/>
              <a:ea typeface="Calibri" charset="0"/>
              <a:cs typeface="Calibri" charset="0"/>
              <a:sym typeface="Wingdings"/>
            </a:endParaRPr>
          </a:p>
        </p:txBody>
      </p:sp>
      <p:pic>
        <p:nvPicPr>
          <p:cNvPr id="2" name="Picture 1"/>
          <p:cNvPicPr>
            <a:picLocks noChangeAspect="1"/>
          </p:cNvPicPr>
          <p:nvPr/>
        </p:nvPicPr>
        <p:blipFill>
          <a:blip r:embed="rId3"/>
          <a:stretch>
            <a:fillRect/>
          </a:stretch>
        </p:blipFill>
        <p:spPr>
          <a:xfrm>
            <a:off x="6139834" y="4246545"/>
            <a:ext cx="2173639" cy="857760"/>
          </a:xfrm>
          <a:prstGeom prst="rect">
            <a:avLst/>
          </a:prstGeom>
        </p:spPr>
      </p:pic>
      <p:pic>
        <p:nvPicPr>
          <p:cNvPr id="3" name="Picture 2"/>
          <p:cNvPicPr>
            <a:picLocks noChangeAspect="1"/>
          </p:cNvPicPr>
          <p:nvPr/>
        </p:nvPicPr>
        <p:blipFill>
          <a:blip r:embed="rId4"/>
          <a:stretch>
            <a:fillRect/>
          </a:stretch>
        </p:blipFill>
        <p:spPr>
          <a:xfrm>
            <a:off x="8567111" y="3945017"/>
            <a:ext cx="3624892" cy="1792551"/>
          </a:xfrm>
          <a:prstGeom prst="rect">
            <a:avLst/>
          </a:prstGeom>
        </p:spPr>
      </p:pic>
      <p:sp>
        <p:nvSpPr>
          <p:cNvPr id="6" name="TextBox 5"/>
          <p:cNvSpPr txBox="1"/>
          <p:nvPr/>
        </p:nvSpPr>
        <p:spPr>
          <a:xfrm>
            <a:off x="4519019" y="5849601"/>
            <a:ext cx="3794448" cy="192237"/>
          </a:xfrm>
          <a:prstGeom prst="rect">
            <a:avLst/>
          </a:prstGeom>
          <a:noFill/>
        </p:spPr>
        <p:txBody>
          <a:bodyPr wrap="square" lIns="68460" tIns="34229" rIns="68460" bIns="34229" rtlCol="0">
            <a:spAutoFit/>
          </a:bodyPr>
          <a:lstStyle/>
          <a:p>
            <a:pPr defTabSz="341080"/>
            <a:r>
              <a:rPr lang="en-US" sz="800" kern="0" dirty="0">
                <a:solidFill>
                  <a:srgbClr val="000000"/>
                </a:solidFill>
                <a:latin typeface="Arial"/>
                <a:cs typeface="Arial"/>
                <a:sym typeface="Arial"/>
                <a:hlinkClick r:id="rId5"/>
              </a:rPr>
              <a:t>http://www.urbanlibraries.org/library-members-pages-49.php</a:t>
            </a:r>
            <a:r>
              <a:rPr lang="en-US" sz="800" kern="0" dirty="0">
                <a:solidFill>
                  <a:srgbClr val="000000"/>
                </a:solidFill>
                <a:latin typeface="Arial"/>
                <a:cs typeface="Arial"/>
                <a:sym typeface="Arial"/>
              </a:rPr>
              <a:t> </a:t>
            </a:r>
          </a:p>
        </p:txBody>
      </p:sp>
    </p:spTree>
    <p:extLst>
      <p:ext uri="{BB962C8B-B14F-4D97-AF65-F5344CB8AC3E}">
        <p14:creationId xmlns:p14="http://schemas.microsoft.com/office/powerpoint/2010/main" val="302113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C2EDCB-8C8D-44AD-B943-7FF704D6A095}"/>
              </a:ext>
            </a:extLst>
          </p:cNvPr>
          <p:cNvSpPr>
            <a:spLocks noGrp="1"/>
          </p:cNvSpPr>
          <p:nvPr>
            <p:ph type="subTitle" idx="1"/>
          </p:nvPr>
        </p:nvSpPr>
        <p:spPr>
          <a:xfrm>
            <a:off x="610112" y="1614059"/>
            <a:ext cx="11000160" cy="1655429"/>
          </a:xfrm>
        </p:spPr>
        <p:txBody>
          <a:bodyPr>
            <a:noAutofit/>
          </a:bodyPr>
          <a:lstStyle/>
          <a:p>
            <a:pPr marL="311250" indent="-311250" algn="l">
              <a:buFont typeface="Arial" panose="020B0604020202020204" pitchFamily="34" charset="0"/>
              <a:buChar char="•"/>
            </a:pPr>
            <a:r>
              <a:rPr lang="en-US" dirty="0">
                <a:latin typeface="Cambria" panose="02040503050406030204" pitchFamily="18" charset="0"/>
              </a:rPr>
              <a:t>7 sessions held with 106 participants</a:t>
            </a:r>
          </a:p>
          <a:p>
            <a:pPr marL="311250" indent="-311250" algn="l">
              <a:buFont typeface="Arial" panose="020B0604020202020204" pitchFamily="34" charset="0"/>
              <a:buChar char="•"/>
            </a:pPr>
            <a:r>
              <a:rPr lang="en-US" dirty="0">
                <a:latin typeface="Cambria" panose="02040503050406030204" pitchFamily="18" charset="0"/>
              </a:rPr>
              <a:t>Spanish language translator </a:t>
            </a:r>
            <a:r>
              <a:rPr lang="en-US" dirty="0" smtClean="0">
                <a:latin typeface="Cambria" panose="02040503050406030204" pitchFamily="18" charset="0"/>
              </a:rPr>
              <a:t>provided</a:t>
            </a:r>
          </a:p>
          <a:p>
            <a:pPr marL="311250" indent="-311250" algn="l">
              <a:buFont typeface="Arial" panose="020B0604020202020204" pitchFamily="34" charset="0"/>
              <a:buChar char="•"/>
            </a:pPr>
            <a:r>
              <a:rPr lang="en-US" dirty="0" smtClean="0">
                <a:latin typeface="Cambria" panose="02040503050406030204" pitchFamily="18" charset="0"/>
              </a:rPr>
              <a:t>Survey in English, Spanish and Portuguese</a:t>
            </a:r>
            <a:endParaRPr lang="en-US" dirty="0">
              <a:latin typeface="Cambria" panose="02040503050406030204" pitchFamily="18" charset="0"/>
            </a:endParaRPr>
          </a:p>
          <a:p>
            <a:pPr marL="311250" indent="-311250" algn="l">
              <a:buFont typeface="Arial" panose="020B0604020202020204" pitchFamily="34" charset="0"/>
              <a:buChar char="•"/>
            </a:pPr>
            <a:r>
              <a:rPr lang="en-US" dirty="0">
                <a:latin typeface="Cambria" panose="02040503050406030204" pitchFamily="18" charset="0"/>
              </a:rPr>
              <a:t>Led by consultants </a:t>
            </a:r>
            <a:r>
              <a:rPr lang="en-US" dirty="0" err="1" smtClean="0">
                <a:latin typeface="Cambria" panose="02040503050406030204" pitchFamily="18" charset="0"/>
              </a:rPr>
              <a:t>DeEtta</a:t>
            </a:r>
            <a:r>
              <a:rPr lang="en-US" dirty="0" smtClean="0">
                <a:latin typeface="Cambria" panose="02040503050406030204" pitchFamily="18" charset="0"/>
              </a:rPr>
              <a:t> Jones Associates</a:t>
            </a:r>
            <a:endParaRPr lang="en-US" dirty="0">
              <a:latin typeface="Cambria" panose="02040503050406030204" pitchFamily="18" charset="0"/>
            </a:endParaRPr>
          </a:p>
          <a:p>
            <a:pPr marL="311250" indent="-311250" algn="l">
              <a:buFont typeface="Arial" panose="020B0604020202020204" pitchFamily="34" charset="0"/>
              <a:buChar char="•"/>
            </a:pPr>
            <a:r>
              <a:rPr lang="en-US" dirty="0" smtClean="0">
                <a:latin typeface="Cambria" panose="02040503050406030204" pitchFamily="18" charset="0"/>
              </a:rPr>
              <a:t>Questions </a:t>
            </a:r>
            <a:r>
              <a:rPr lang="en-US" dirty="0">
                <a:latin typeface="Cambria" panose="02040503050406030204" pitchFamily="18" charset="0"/>
              </a:rPr>
              <a:t>asked about the City of Newark, individual communities and neighborhoods, and the Newark Public Library</a:t>
            </a:r>
          </a:p>
        </p:txBody>
      </p:sp>
      <p:sp>
        <p:nvSpPr>
          <p:cNvPr id="4" name="Title 1">
            <a:extLst>
              <a:ext uri="{FF2B5EF4-FFF2-40B4-BE49-F238E27FC236}">
                <a16:creationId xmlns:a16="http://schemas.microsoft.com/office/drawing/2014/main" xmlns="" id="{C6824070-C5C8-4E9A-9148-B57601CF61E2}"/>
              </a:ext>
            </a:extLst>
          </p:cNvPr>
          <p:cNvSpPr txBox="1">
            <a:spLocks/>
          </p:cNvSpPr>
          <p:nvPr/>
        </p:nvSpPr>
        <p:spPr>
          <a:xfrm>
            <a:off x="610112" y="259672"/>
            <a:ext cx="9144000" cy="865660"/>
          </a:xfrm>
          <a:prstGeom prst="rect">
            <a:avLst/>
          </a:prstGeom>
        </p:spPr>
        <p:txBody>
          <a:bodyPr vert="horz" lIns="83000" tIns="41500" rIns="83000" bIns="4150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D255D"/>
                </a:solidFill>
                <a:latin typeface="Cambria" panose="02040503050406030204" pitchFamily="18" charset="0"/>
                <a:sym typeface="Arial"/>
              </a:rPr>
              <a:t>Public Forums</a:t>
            </a:r>
          </a:p>
        </p:txBody>
      </p:sp>
      <p:sp>
        <p:nvSpPr>
          <p:cNvPr id="6" name="Slide Number Placeholder 5"/>
          <p:cNvSpPr>
            <a:spLocks noGrp="1"/>
          </p:cNvSpPr>
          <p:nvPr>
            <p:ph type="sldNum" sz="quarter" idx="4294967295"/>
          </p:nvPr>
        </p:nvSpPr>
        <p:spPr>
          <a:xfrm>
            <a:off x="5842326" y="6362881"/>
            <a:ext cx="2744353" cy="364512"/>
          </a:xfrm>
          <a:prstGeom prst="rect">
            <a:avLst/>
          </a:prstGeom>
        </p:spPr>
        <p:txBody>
          <a:bodyPr lIns="83000" tIns="41500" rIns="83000" bIns="41500"/>
          <a:lstStyle/>
          <a:p>
            <a:fld id="{97254664-30E1-4232-8551-5DEFE1F270B3}" type="slidenum">
              <a:rPr lang="en-US" smtClean="0">
                <a:solidFill>
                  <a:prstClr val="black">
                    <a:lumMod val="65000"/>
                    <a:lumOff val="35000"/>
                  </a:prstClr>
                </a:solidFill>
              </a:rPr>
              <a:pPr/>
              <a:t>11</a:t>
            </a:fld>
            <a:endParaRPr lang="en-US">
              <a:solidFill>
                <a:prstClr val="black">
                  <a:lumMod val="65000"/>
                  <a:lumOff val="35000"/>
                </a:prstClr>
              </a:solidFill>
            </a:endParaRPr>
          </a:p>
        </p:txBody>
      </p:sp>
    </p:spTree>
    <p:extLst>
      <p:ext uri="{BB962C8B-B14F-4D97-AF65-F5344CB8AC3E}">
        <p14:creationId xmlns:p14="http://schemas.microsoft.com/office/powerpoint/2010/main" val="1388395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8611E63-F1EC-4B34-8F61-D02BE848F281}"/>
              </a:ext>
            </a:extLst>
          </p:cNvPr>
          <p:cNvSpPr>
            <a:spLocks noGrp="1"/>
          </p:cNvSpPr>
          <p:nvPr>
            <p:ph type="subTitle" idx="1"/>
          </p:nvPr>
        </p:nvSpPr>
        <p:spPr>
          <a:xfrm>
            <a:off x="507139" y="1565810"/>
            <a:ext cx="10845700" cy="1655429"/>
          </a:xfrm>
        </p:spPr>
        <p:txBody>
          <a:bodyPr>
            <a:noAutofit/>
          </a:bodyPr>
          <a:lstStyle/>
          <a:p>
            <a:pPr algn="l"/>
            <a:r>
              <a:rPr lang="en-US" dirty="0">
                <a:latin typeface="Cambria" panose="02040503050406030204" pitchFamily="18" charset="0"/>
              </a:rPr>
              <a:t>Several strong themes emerged across all sessions, and in the online survey</a:t>
            </a:r>
          </a:p>
          <a:p>
            <a:pPr marL="726251" lvl="1" indent="-311250" algn="l">
              <a:lnSpc>
                <a:spcPct val="150000"/>
              </a:lnSpc>
              <a:buFont typeface="Arial" panose="020B0604020202020204" pitchFamily="34" charset="0"/>
              <a:buChar char="•"/>
            </a:pPr>
            <a:r>
              <a:rPr lang="en-US" sz="2200" dirty="0">
                <a:latin typeface="Cambria" panose="02040503050406030204" pitchFamily="18" charset="0"/>
              </a:rPr>
              <a:t>Pride in community with desire to improve and strengthen</a:t>
            </a:r>
          </a:p>
          <a:p>
            <a:pPr marL="726251" lvl="1" indent="-311250" algn="l">
              <a:lnSpc>
                <a:spcPct val="150000"/>
              </a:lnSpc>
              <a:buFont typeface="Arial" panose="020B0604020202020204" pitchFamily="34" charset="0"/>
              <a:buChar char="•"/>
            </a:pPr>
            <a:r>
              <a:rPr lang="en-US" sz="2200" dirty="0">
                <a:latin typeface="Cambria" panose="02040503050406030204" pitchFamily="18" charset="0"/>
              </a:rPr>
              <a:t>Major social service needs and need for multi-generational support services</a:t>
            </a:r>
          </a:p>
          <a:p>
            <a:pPr marL="726251" lvl="1" indent="-311250" algn="l">
              <a:lnSpc>
                <a:spcPct val="150000"/>
              </a:lnSpc>
              <a:buFont typeface="Arial" panose="020B0604020202020204" pitchFamily="34" charset="0"/>
              <a:buChar char="•"/>
            </a:pPr>
            <a:r>
              <a:rPr lang="en-US" sz="2200" dirty="0">
                <a:latin typeface="Cambria" panose="02040503050406030204" pitchFamily="18" charset="0"/>
              </a:rPr>
              <a:t>Need for increased visibility of Newark Public Library</a:t>
            </a:r>
          </a:p>
          <a:p>
            <a:pPr marL="726251" lvl="1" indent="-311250" algn="l">
              <a:lnSpc>
                <a:spcPct val="150000"/>
              </a:lnSpc>
              <a:buFont typeface="Arial" panose="020B0604020202020204" pitchFamily="34" charset="0"/>
              <a:buChar char="•"/>
            </a:pPr>
            <a:r>
              <a:rPr lang="en-US" sz="2200" dirty="0">
                <a:latin typeface="Cambria" panose="02040503050406030204" pitchFamily="18" charset="0"/>
              </a:rPr>
              <a:t>Leadership for Newark’s future</a:t>
            </a:r>
          </a:p>
          <a:p>
            <a:pPr marL="726251" lvl="1" indent="-311250" algn="l">
              <a:lnSpc>
                <a:spcPct val="150000"/>
              </a:lnSpc>
              <a:buFont typeface="Arial" panose="020B0604020202020204" pitchFamily="34" charset="0"/>
              <a:buChar char="•"/>
            </a:pPr>
            <a:r>
              <a:rPr lang="en-US" sz="2200" dirty="0">
                <a:latin typeface="Cambria" panose="02040503050406030204" pitchFamily="18" charset="0"/>
              </a:rPr>
              <a:t>Specific Needs for a better library  system</a:t>
            </a:r>
          </a:p>
        </p:txBody>
      </p:sp>
      <p:sp>
        <p:nvSpPr>
          <p:cNvPr id="4" name="Title 1">
            <a:extLst>
              <a:ext uri="{FF2B5EF4-FFF2-40B4-BE49-F238E27FC236}">
                <a16:creationId xmlns:a16="http://schemas.microsoft.com/office/drawing/2014/main" xmlns="" id="{C6824070-C5C8-4E9A-9148-B57601CF61E2}"/>
              </a:ext>
            </a:extLst>
          </p:cNvPr>
          <p:cNvSpPr txBox="1">
            <a:spLocks/>
          </p:cNvSpPr>
          <p:nvPr/>
        </p:nvSpPr>
        <p:spPr>
          <a:xfrm>
            <a:off x="610112" y="259672"/>
            <a:ext cx="9144000" cy="865660"/>
          </a:xfrm>
          <a:prstGeom prst="rect">
            <a:avLst/>
          </a:prstGeom>
        </p:spPr>
        <p:txBody>
          <a:bodyPr vert="horz" lIns="83000" tIns="41500" rIns="83000" bIns="4150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D255D"/>
                </a:solidFill>
                <a:latin typeface="Cambria" panose="02040503050406030204" pitchFamily="18" charset="0"/>
                <a:sym typeface="Arial"/>
              </a:rPr>
              <a:t>Public Forums, cont’d</a:t>
            </a:r>
          </a:p>
        </p:txBody>
      </p:sp>
      <p:sp>
        <p:nvSpPr>
          <p:cNvPr id="6" name="Slide Number Placeholder 5"/>
          <p:cNvSpPr>
            <a:spLocks noGrp="1"/>
          </p:cNvSpPr>
          <p:nvPr>
            <p:ph type="sldNum" sz="quarter" idx="4294967295"/>
          </p:nvPr>
        </p:nvSpPr>
        <p:spPr>
          <a:xfrm>
            <a:off x="5842326" y="6362881"/>
            <a:ext cx="2744353" cy="364512"/>
          </a:xfrm>
          <a:prstGeom prst="rect">
            <a:avLst/>
          </a:prstGeom>
        </p:spPr>
        <p:txBody>
          <a:bodyPr lIns="83000" tIns="41500" rIns="83000" bIns="41500"/>
          <a:lstStyle/>
          <a:p>
            <a:fld id="{97254664-30E1-4232-8551-5DEFE1F270B3}" type="slidenum">
              <a:rPr lang="en-US" smtClean="0">
                <a:solidFill>
                  <a:prstClr val="black">
                    <a:lumMod val="65000"/>
                    <a:lumOff val="35000"/>
                  </a:prstClr>
                </a:solidFill>
              </a:rPr>
              <a:pPr/>
              <a:t>12</a:t>
            </a:fld>
            <a:endParaRPr lang="en-US">
              <a:solidFill>
                <a:prstClr val="black">
                  <a:lumMod val="65000"/>
                  <a:lumOff val="35000"/>
                </a:prstClr>
              </a:solidFill>
            </a:endParaRPr>
          </a:p>
        </p:txBody>
      </p:sp>
    </p:spTree>
    <p:extLst>
      <p:ext uri="{BB962C8B-B14F-4D97-AF65-F5344CB8AC3E}">
        <p14:creationId xmlns:p14="http://schemas.microsoft.com/office/powerpoint/2010/main" val="162063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5F3189-1DE6-4D55-9AC1-AC88AA892D59}"/>
              </a:ext>
            </a:extLst>
          </p:cNvPr>
          <p:cNvSpPr>
            <a:spLocks noGrp="1"/>
          </p:cNvSpPr>
          <p:nvPr>
            <p:ph type="subTitle" idx="1"/>
          </p:nvPr>
        </p:nvSpPr>
        <p:spPr>
          <a:xfrm>
            <a:off x="610111" y="1270313"/>
            <a:ext cx="10704112" cy="2076364"/>
          </a:xfrm>
        </p:spPr>
        <p:txBody>
          <a:bodyPr>
            <a:noAutofit/>
          </a:bodyPr>
          <a:lstStyle/>
          <a:p>
            <a:pPr algn="l"/>
            <a:r>
              <a:rPr lang="en-US" dirty="0">
                <a:latin typeface="Cambria" panose="02040503050406030204" pitchFamily="18" charset="0"/>
              </a:rPr>
              <a:t>77 staff attended (out of 100</a:t>
            </a:r>
            <a:r>
              <a:rPr lang="en-US" dirty="0" smtClean="0">
                <a:latin typeface="Cambria" panose="02040503050406030204" pitchFamily="18" charset="0"/>
              </a:rPr>
              <a:t>)</a:t>
            </a:r>
          </a:p>
          <a:p>
            <a:pPr algn="l"/>
            <a:r>
              <a:rPr lang="en-US" dirty="0" smtClean="0">
                <a:latin typeface="Cambria" panose="02040503050406030204" pitchFamily="18" charset="0"/>
              </a:rPr>
              <a:t>Facilitated </a:t>
            </a:r>
            <a:r>
              <a:rPr lang="en-US" dirty="0">
                <a:latin typeface="Cambria" panose="02040503050406030204" pitchFamily="18" charset="0"/>
              </a:rPr>
              <a:t>discussion of key library and community issues</a:t>
            </a:r>
          </a:p>
          <a:p>
            <a:pPr algn="l"/>
            <a:r>
              <a:rPr lang="en-US" dirty="0">
                <a:latin typeface="Cambria" panose="02040503050406030204" pitchFamily="18" charset="0"/>
              </a:rPr>
              <a:t>Several themes emerged (Information not yet analyzed)</a:t>
            </a:r>
          </a:p>
          <a:p>
            <a:pPr lvl="1" algn="l"/>
            <a:r>
              <a:rPr lang="en-US" sz="2200" dirty="0">
                <a:latin typeface="Cambria" panose="02040503050406030204" pitchFamily="18" charset="0"/>
              </a:rPr>
              <a:t>Programs and Events</a:t>
            </a:r>
          </a:p>
          <a:p>
            <a:pPr marL="726251" lvl="1" indent="-311250" algn="l">
              <a:buFontTx/>
              <a:buChar char="-"/>
            </a:pPr>
            <a:r>
              <a:rPr lang="en-US" sz="2200" dirty="0">
                <a:latin typeface="Cambria" panose="02040503050406030204" pitchFamily="18" charset="0"/>
              </a:rPr>
              <a:t>Great opportunities like SAT Prep and ESL classes</a:t>
            </a:r>
          </a:p>
          <a:p>
            <a:pPr marL="726251" lvl="1" indent="-311250" algn="l">
              <a:buFontTx/>
              <a:buChar char="-"/>
            </a:pPr>
            <a:r>
              <a:rPr lang="en-US" sz="2200" dirty="0">
                <a:latin typeface="Cambria" panose="02040503050406030204" pitchFamily="18" charset="0"/>
              </a:rPr>
              <a:t>Need to be able to scale up and market well</a:t>
            </a:r>
          </a:p>
          <a:p>
            <a:pPr lvl="1" algn="l"/>
            <a:r>
              <a:rPr lang="en-US" sz="2200" dirty="0">
                <a:latin typeface="Cambria" panose="02040503050406030204" pitchFamily="18" charset="0"/>
              </a:rPr>
              <a:t>Facilities</a:t>
            </a:r>
          </a:p>
          <a:p>
            <a:pPr marL="726251" lvl="1" indent="-311250" algn="l">
              <a:buFontTx/>
              <a:buChar char="-"/>
            </a:pPr>
            <a:r>
              <a:rPr lang="en-US" sz="2200" dirty="0">
                <a:latin typeface="Cambria" panose="02040503050406030204" pitchFamily="18" charset="0"/>
              </a:rPr>
              <a:t>Safe space with welcoming staff</a:t>
            </a:r>
          </a:p>
          <a:p>
            <a:pPr marL="726251" lvl="1" indent="-311250" algn="l">
              <a:buFontTx/>
              <a:buChar char="-"/>
            </a:pPr>
            <a:r>
              <a:rPr lang="en-US" sz="2200" dirty="0">
                <a:latin typeface="Cambria" panose="02040503050406030204" pitchFamily="18" charset="0"/>
              </a:rPr>
              <a:t>Need to maintain better and make significant improvements</a:t>
            </a:r>
          </a:p>
          <a:p>
            <a:pPr lvl="1" algn="l"/>
            <a:r>
              <a:rPr lang="en-US" sz="2200" dirty="0">
                <a:latin typeface="Cambria" panose="02040503050406030204" pitchFamily="18" charset="0"/>
              </a:rPr>
              <a:t>Human Resources</a:t>
            </a:r>
          </a:p>
          <a:p>
            <a:pPr marL="726251" lvl="1" indent="-311250" algn="l">
              <a:buFontTx/>
              <a:buChar char="-"/>
            </a:pPr>
            <a:r>
              <a:rPr lang="en-US" sz="2200" dirty="0">
                <a:latin typeface="Cambria" panose="02040503050406030204" pitchFamily="18" charset="0"/>
              </a:rPr>
              <a:t>Staff go above and beyond every day</a:t>
            </a:r>
          </a:p>
          <a:p>
            <a:pPr marL="726251" lvl="1" indent="-311250" algn="l">
              <a:buFontTx/>
              <a:buChar char="-"/>
            </a:pPr>
            <a:r>
              <a:rPr lang="en-US" sz="2200" dirty="0">
                <a:latin typeface="Cambria" panose="02040503050406030204" pitchFamily="18" charset="0"/>
              </a:rPr>
              <a:t>Need for recognition, equitable and fair systems and policies</a:t>
            </a:r>
          </a:p>
        </p:txBody>
      </p:sp>
      <p:sp>
        <p:nvSpPr>
          <p:cNvPr id="4" name="Title 1">
            <a:extLst>
              <a:ext uri="{FF2B5EF4-FFF2-40B4-BE49-F238E27FC236}">
                <a16:creationId xmlns:a16="http://schemas.microsoft.com/office/drawing/2014/main" xmlns="" id="{C6824070-C5C8-4E9A-9148-B57601CF61E2}"/>
              </a:ext>
            </a:extLst>
          </p:cNvPr>
          <p:cNvSpPr txBox="1">
            <a:spLocks/>
          </p:cNvSpPr>
          <p:nvPr/>
        </p:nvSpPr>
        <p:spPr>
          <a:xfrm>
            <a:off x="610112" y="259672"/>
            <a:ext cx="9144000" cy="865660"/>
          </a:xfrm>
          <a:prstGeom prst="rect">
            <a:avLst/>
          </a:prstGeom>
        </p:spPr>
        <p:txBody>
          <a:bodyPr vert="horz" lIns="83000" tIns="41500" rIns="83000" bIns="4150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D255D"/>
                </a:solidFill>
                <a:latin typeface="Cambria" panose="02040503050406030204" pitchFamily="18" charset="0"/>
                <a:sym typeface="Arial"/>
              </a:rPr>
              <a:t>Staff Forums</a:t>
            </a:r>
          </a:p>
        </p:txBody>
      </p:sp>
      <p:sp>
        <p:nvSpPr>
          <p:cNvPr id="6" name="Slide Number Placeholder 5"/>
          <p:cNvSpPr>
            <a:spLocks noGrp="1"/>
          </p:cNvSpPr>
          <p:nvPr>
            <p:ph type="sldNum" sz="quarter" idx="4294967295"/>
          </p:nvPr>
        </p:nvSpPr>
        <p:spPr>
          <a:xfrm>
            <a:off x="5842326" y="6362881"/>
            <a:ext cx="2744353" cy="364512"/>
          </a:xfrm>
          <a:prstGeom prst="rect">
            <a:avLst/>
          </a:prstGeom>
        </p:spPr>
        <p:txBody>
          <a:bodyPr lIns="83000" tIns="41500" rIns="83000" bIns="41500"/>
          <a:lstStyle/>
          <a:p>
            <a:fld id="{97254664-30E1-4232-8551-5DEFE1F270B3}" type="slidenum">
              <a:rPr lang="en-US" smtClean="0">
                <a:solidFill>
                  <a:prstClr val="black">
                    <a:lumMod val="65000"/>
                    <a:lumOff val="35000"/>
                  </a:prstClr>
                </a:solidFill>
              </a:rPr>
              <a:pPr/>
              <a:t>13</a:t>
            </a:fld>
            <a:endParaRPr lang="en-US">
              <a:solidFill>
                <a:prstClr val="black">
                  <a:lumMod val="65000"/>
                  <a:lumOff val="35000"/>
                </a:prstClr>
              </a:solidFill>
            </a:endParaRPr>
          </a:p>
        </p:txBody>
      </p:sp>
    </p:spTree>
    <p:extLst>
      <p:ext uri="{BB962C8B-B14F-4D97-AF65-F5344CB8AC3E}">
        <p14:creationId xmlns:p14="http://schemas.microsoft.com/office/powerpoint/2010/main" val="304300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BA1CD4F-38AE-4E43-8496-55B408A4E28A}"/>
              </a:ext>
            </a:extLst>
          </p:cNvPr>
          <p:cNvPicPr>
            <a:picLocks noChangeAspect="1"/>
          </p:cNvPicPr>
          <p:nvPr/>
        </p:nvPicPr>
        <p:blipFill>
          <a:blip r:embed="rId2"/>
          <a:stretch>
            <a:fillRect/>
          </a:stretch>
        </p:blipFill>
        <p:spPr>
          <a:xfrm>
            <a:off x="1064384" y="90723"/>
            <a:ext cx="10082589" cy="5671457"/>
          </a:xfrm>
          <a:prstGeom prst="rect">
            <a:avLst/>
          </a:prstGeom>
        </p:spPr>
      </p:pic>
      <p:sp>
        <p:nvSpPr>
          <p:cNvPr id="2" name="TextBox 1">
            <a:extLst>
              <a:ext uri="{FF2B5EF4-FFF2-40B4-BE49-F238E27FC236}">
                <a16:creationId xmlns="" xmlns:a16="http://schemas.microsoft.com/office/drawing/2014/main" id="{77C9252E-DDD1-4068-85F1-2419F9DF7FF4}"/>
              </a:ext>
            </a:extLst>
          </p:cNvPr>
          <p:cNvSpPr txBox="1"/>
          <p:nvPr/>
        </p:nvSpPr>
        <p:spPr>
          <a:xfrm>
            <a:off x="411239" y="6393552"/>
            <a:ext cx="5742820" cy="461665"/>
          </a:xfrm>
          <a:prstGeom prst="rect">
            <a:avLst/>
          </a:prstGeom>
          <a:noFill/>
        </p:spPr>
        <p:txBody>
          <a:bodyPr wrap="square" rtlCol="0">
            <a:spAutoFit/>
          </a:bodyPr>
          <a:lstStyle/>
          <a:p>
            <a:r>
              <a:rPr lang="en-US" sz="1200" kern="0" dirty="0">
                <a:solidFill>
                  <a:srgbClr val="000000"/>
                </a:solidFill>
                <a:latin typeface="Arial"/>
                <a:cs typeface="Arial"/>
                <a:sym typeface="Arial"/>
              </a:rPr>
              <a:t>Online responders were asked to share one word that comes to mind when they think of The Newark Public Library.</a:t>
            </a:r>
          </a:p>
        </p:txBody>
      </p:sp>
    </p:spTree>
    <p:extLst>
      <p:ext uri="{BB962C8B-B14F-4D97-AF65-F5344CB8AC3E}">
        <p14:creationId xmlns:p14="http://schemas.microsoft.com/office/powerpoint/2010/main" val="604231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p:nvPr/>
        </p:nvSpPr>
        <p:spPr>
          <a:xfrm>
            <a:off x="11765187" y="2"/>
            <a:ext cx="378684" cy="875685"/>
          </a:xfrm>
          <a:prstGeom prst="rect">
            <a:avLst/>
          </a:prstGeom>
          <a:solidFill>
            <a:srgbClr val="836696">
              <a:alpha val="69411"/>
            </a:srgbClr>
          </a:solidFill>
          <a:ln>
            <a:noFill/>
          </a:ln>
        </p:spPr>
        <p:txBody>
          <a:bodyPr lIns="91425" tIns="45700" rIns="91425" bIns="45700" anchor="ctr" anchorCtr="0">
            <a:noAutofit/>
          </a:bodyPr>
          <a:lstStyle/>
          <a:p>
            <a:pPr algn="ctr">
              <a:buClr>
                <a:srgbClr val="000000"/>
              </a:buClr>
              <a:buFont typeface="Arial"/>
              <a:buNone/>
            </a:pPr>
            <a:endParaRPr sz="319" kern="0">
              <a:solidFill>
                <a:prstClr val="white"/>
              </a:solidFill>
              <a:latin typeface="Calibri"/>
              <a:ea typeface="Calibri"/>
              <a:cs typeface="Calibri"/>
              <a:sym typeface="Calibri"/>
            </a:endParaRPr>
          </a:p>
        </p:txBody>
      </p:sp>
      <p:sp>
        <p:nvSpPr>
          <p:cNvPr id="193" name="Shape 193"/>
          <p:cNvSpPr/>
          <p:nvPr/>
        </p:nvSpPr>
        <p:spPr>
          <a:xfrm>
            <a:off x="17176" y="0"/>
            <a:ext cx="3664729" cy="5727030"/>
          </a:xfrm>
          <a:prstGeom prst="rect">
            <a:avLst/>
          </a:prstGeom>
          <a:gradFill>
            <a:gsLst>
              <a:gs pos="0">
                <a:srgbClr val="9C9C9C"/>
              </a:gs>
              <a:gs pos="50000">
                <a:srgbClr val="C3C3C3"/>
              </a:gs>
              <a:gs pos="100000">
                <a:srgbClr val="E2E2E2"/>
              </a:gs>
            </a:gsLst>
            <a:lin ang="8100000" scaled="0"/>
          </a:gradFill>
          <a:ln>
            <a:noFill/>
          </a:ln>
        </p:spPr>
        <p:txBody>
          <a:bodyPr lIns="91425" tIns="45700" rIns="91425" bIns="45700" anchor="ctr" anchorCtr="0">
            <a:noAutofit/>
          </a:bodyPr>
          <a:lstStyle/>
          <a:p>
            <a:pPr algn="ctr">
              <a:buClr>
                <a:srgbClr val="000000"/>
              </a:buClr>
              <a:buFont typeface="Arial"/>
              <a:buNone/>
            </a:pPr>
            <a:endParaRPr sz="319" kern="0">
              <a:solidFill>
                <a:prstClr val="white"/>
              </a:solidFill>
              <a:latin typeface="Calibri"/>
              <a:ea typeface="Calibri"/>
              <a:cs typeface="Calibri"/>
              <a:sym typeface="Calibri"/>
            </a:endParaRPr>
          </a:p>
        </p:txBody>
      </p:sp>
      <p:sp>
        <p:nvSpPr>
          <p:cNvPr id="194" name="Shape 194"/>
          <p:cNvSpPr txBox="1"/>
          <p:nvPr/>
        </p:nvSpPr>
        <p:spPr>
          <a:xfrm>
            <a:off x="154329" y="1521629"/>
            <a:ext cx="3364376" cy="2683789"/>
          </a:xfrm>
          <a:prstGeom prst="rect">
            <a:avLst/>
          </a:prstGeom>
          <a:noFill/>
          <a:ln>
            <a:noFill/>
          </a:ln>
        </p:spPr>
        <p:txBody>
          <a:bodyPr lIns="0" tIns="0" rIns="0" bIns="0" anchor="ctr" anchorCtr="0">
            <a:noAutofit/>
          </a:bodyPr>
          <a:lstStyle/>
          <a:p>
            <a:pPr algn="ctr">
              <a:lnSpc>
                <a:spcPct val="102000"/>
              </a:lnSpc>
              <a:spcBef>
                <a:spcPts val="1200"/>
              </a:spcBef>
              <a:buClr>
                <a:srgbClr val="63891F"/>
              </a:buClr>
              <a:buSzPct val="25000"/>
              <a:buFont typeface="Lato"/>
              <a:buNone/>
            </a:pPr>
            <a:endParaRPr lang="en-US" sz="3600" b="1" kern="0" dirty="0">
              <a:solidFill>
                <a:srgbClr val="63891F"/>
              </a:solidFill>
              <a:latin typeface="Lato"/>
              <a:ea typeface="Lato"/>
              <a:cs typeface="Lato"/>
              <a:sym typeface="Lato"/>
            </a:endParaRPr>
          </a:p>
          <a:p>
            <a:pPr algn="ctr">
              <a:lnSpc>
                <a:spcPct val="102000"/>
              </a:lnSpc>
              <a:spcBef>
                <a:spcPts val="1200"/>
              </a:spcBef>
              <a:buClr>
                <a:srgbClr val="63891F"/>
              </a:buClr>
              <a:buSzPct val="25000"/>
            </a:pPr>
            <a:r>
              <a:rPr lang="en-US" sz="3600" b="1" kern="0" dirty="0">
                <a:solidFill>
                  <a:srgbClr val="164183"/>
                </a:solidFill>
                <a:latin typeface="Arial Black"/>
                <a:ea typeface="Arial Black"/>
                <a:cs typeface="Arial Black"/>
                <a:sym typeface="Arial Black"/>
              </a:rPr>
              <a:t>Strategic Areas for Planning</a:t>
            </a:r>
            <a:endParaRPr sz="3200" b="1" kern="0" dirty="0">
              <a:solidFill>
                <a:prstClr val="white"/>
              </a:solidFill>
              <a:latin typeface="Lato"/>
              <a:ea typeface="Lato"/>
              <a:cs typeface="Lato"/>
              <a:sym typeface="Lato"/>
            </a:endParaRPr>
          </a:p>
          <a:p>
            <a:pPr algn="ctr">
              <a:lnSpc>
                <a:spcPct val="102000"/>
              </a:lnSpc>
              <a:spcBef>
                <a:spcPts val="1200"/>
              </a:spcBef>
              <a:buClr>
                <a:srgbClr val="000000"/>
              </a:buClr>
              <a:buFont typeface="Arial"/>
              <a:buNone/>
            </a:pPr>
            <a:endParaRPr sz="3600" b="1" kern="0" dirty="0">
              <a:solidFill>
                <a:srgbClr val="FFFFFF"/>
              </a:solidFill>
              <a:latin typeface="Lato"/>
              <a:ea typeface="Lato"/>
              <a:cs typeface="Lato"/>
              <a:sym typeface="Lato"/>
            </a:endParaRPr>
          </a:p>
        </p:txBody>
      </p:sp>
      <p:pic>
        <p:nvPicPr>
          <p:cNvPr id="195" name="Shape 195"/>
          <p:cNvPicPr preferRelativeResize="0"/>
          <p:nvPr/>
        </p:nvPicPr>
        <p:blipFill rotWithShape="1">
          <a:blip r:embed="rId3">
            <a:alphaModFix/>
          </a:blip>
          <a:srcRect/>
          <a:stretch/>
        </p:blipFill>
        <p:spPr>
          <a:xfrm>
            <a:off x="11955071" y="9"/>
            <a:ext cx="236928" cy="2310063"/>
          </a:xfrm>
          <a:prstGeom prst="roundRect">
            <a:avLst>
              <a:gd name="adj" fmla="val 8594"/>
            </a:avLst>
          </a:prstGeom>
          <a:solidFill>
            <a:srgbClr val="ECECEC"/>
          </a:solidFill>
          <a:ln>
            <a:noFill/>
          </a:ln>
          <a:effectLst>
            <a:reflection stA="38000" endPos="28000" dist="5000" dir="5400000" sy="-100000" algn="bl" rotWithShape="0"/>
          </a:effectLst>
        </p:spPr>
      </p:pic>
      <p:sp>
        <p:nvSpPr>
          <p:cNvPr id="196" name="Shape 196"/>
          <p:cNvSpPr txBox="1"/>
          <p:nvPr/>
        </p:nvSpPr>
        <p:spPr>
          <a:xfrm>
            <a:off x="4021421" y="523382"/>
            <a:ext cx="7404240" cy="4896851"/>
          </a:xfrm>
          <a:prstGeom prst="rect">
            <a:avLst/>
          </a:prstGeom>
          <a:noFill/>
          <a:ln>
            <a:noFill/>
          </a:ln>
        </p:spPr>
        <p:txBody>
          <a:bodyPr lIns="91425" tIns="45700" rIns="91425" bIns="45700" anchor="t" anchorCtr="0">
            <a:noAutofit/>
          </a:bodyPr>
          <a:lstStyle/>
          <a:p>
            <a:pPr marL="604809" indent="-477809">
              <a:buClr>
                <a:prstClr val="black"/>
              </a:buClr>
              <a:buSzPct val="100000"/>
              <a:buFont typeface="Calibri"/>
              <a:buAutoNum type="arabicPeriod"/>
            </a:pPr>
            <a:r>
              <a:rPr lang="en-US" b="1" kern="0" dirty="0">
                <a:solidFill>
                  <a:prstClr val="black"/>
                </a:solidFill>
                <a:latin typeface="Calibri"/>
                <a:ea typeface="Calibri"/>
                <a:cs typeface="Calibri"/>
                <a:sym typeface="Calibri"/>
              </a:rPr>
              <a:t>Build community</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Community members value Newark’s past, present and future.</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Community members acknowledge Newark’s challenges.</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NPL is seen as a safe and secure place for the community.</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NPL can address community challenges.</a:t>
            </a:r>
          </a:p>
          <a:p>
            <a:pPr marL="604809" indent="-477809">
              <a:spcBef>
                <a:spcPts val="363"/>
              </a:spcBef>
              <a:buClr>
                <a:prstClr val="black"/>
              </a:buClr>
              <a:buSzPct val="100000"/>
              <a:buFont typeface="Calibri"/>
              <a:buAutoNum type="arabicPeriod"/>
            </a:pPr>
            <a:r>
              <a:rPr lang="en-US" b="1" kern="0" dirty="0">
                <a:solidFill>
                  <a:prstClr val="black"/>
                </a:solidFill>
                <a:latin typeface="Calibri"/>
                <a:ea typeface="Calibri"/>
                <a:cs typeface="Calibri"/>
                <a:sym typeface="Calibri"/>
              </a:rPr>
              <a:t>Address social needs with supportive services</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Strengthen supportive services for children and youth.</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Strengthen supportive services across the generations.</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Provide the community with necessary life skills.</a:t>
            </a:r>
          </a:p>
          <a:p>
            <a:pPr marL="604809" indent="-477809">
              <a:spcBef>
                <a:spcPts val="363"/>
              </a:spcBef>
              <a:buClr>
                <a:prstClr val="black"/>
              </a:buClr>
              <a:buSzPct val="100000"/>
              <a:buFont typeface="Calibri"/>
              <a:buAutoNum type="arabicPeriod"/>
            </a:pPr>
            <a:r>
              <a:rPr lang="en-US" b="1" kern="0" dirty="0">
                <a:solidFill>
                  <a:prstClr val="black"/>
                </a:solidFill>
                <a:latin typeface="Calibri"/>
                <a:ea typeface="Calibri"/>
                <a:cs typeface="Calibri"/>
                <a:sym typeface="Calibri"/>
              </a:rPr>
              <a:t>Respond to specific community wants and needs</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NPL has demonstrated value to the community.</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NPL can leverage its strengths.</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NPL can make improvements to satisfy community wants and needs.</a:t>
            </a:r>
          </a:p>
          <a:p>
            <a:pPr marL="604809" indent="-477809">
              <a:spcBef>
                <a:spcPts val="363"/>
              </a:spcBef>
              <a:buClr>
                <a:prstClr val="black"/>
              </a:buClr>
              <a:buSzPct val="100000"/>
              <a:buFont typeface="Calibri"/>
              <a:buAutoNum type="arabicPeriod"/>
            </a:pPr>
            <a:r>
              <a:rPr lang="en-US" b="1" kern="0" dirty="0">
                <a:solidFill>
                  <a:prstClr val="black"/>
                </a:solidFill>
                <a:latin typeface="Calibri"/>
                <a:ea typeface="Calibri"/>
                <a:cs typeface="Calibri"/>
                <a:sym typeface="Calibri"/>
              </a:rPr>
              <a:t>Increase the library’s visibility and impact</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Address the challenge to change perceptions.</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Enhance outreach, marketing and promotion.</a:t>
            </a:r>
          </a:p>
          <a:p>
            <a:pPr marL="604809" indent="-477809">
              <a:spcBef>
                <a:spcPts val="363"/>
              </a:spcBef>
              <a:buClr>
                <a:prstClr val="black"/>
              </a:buClr>
              <a:buSzPct val="100000"/>
              <a:buFont typeface="Calibri"/>
              <a:buAutoNum type="arabicPeriod"/>
            </a:pPr>
            <a:r>
              <a:rPr lang="en-US" b="1" kern="0" dirty="0">
                <a:solidFill>
                  <a:prstClr val="black"/>
                </a:solidFill>
                <a:latin typeface="Calibri"/>
                <a:ea typeface="Calibri"/>
                <a:cs typeface="Calibri"/>
                <a:sym typeface="Calibri"/>
              </a:rPr>
              <a:t>Provide leadership for a Newark’s future</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Create more impactful collaborations and partnerships.</a:t>
            </a:r>
          </a:p>
          <a:p>
            <a:pPr marL="742950" lvl="1" indent="-285750">
              <a:spcBef>
                <a:spcPts val="363"/>
              </a:spcBef>
              <a:buClr>
                <a:prstClr val="black"/>
              </a:buClr>
              <a:buSzPct val="100000"/>
              <a:buFont typeface="Noto Sans Symbols"/>
              <a:buChar char="❖"/>
            </a:pPr>
            <a:r>
              <a:rPr lang="en-US" sz="1200" kern="0" dirty="0">
                <a:solidFill>
                  <a:prstClr val="black"/>
                </a:solidFill>
                <a:latin typeface="Calibri"/>
                <a:ea typeface="Calibri"/>
                <a:cs typeface="Calibri"/>
                <a:sym typeface="Calibri"/>
              </a:rPr>
              <a:t>Facilitate organizational and culture change.</a:t>
            </a:r>
          </a:p>
        </p:txBody>
      </p:sp>
      <p:sp>
        <p:nvSpPr>
          <p:cNvPr id="2" name="Slide Number Placeholder 1"/>
          <p:cNvSpPr>
            <a:spLocks noGrp="1"/>
          </p:cNvSpPr>
          <p:nvPr>
            <p:ph type="sldNum" sz="quarter" idx="11"/>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15</a:t>
            </a:fld>
            <a:endParaRPr lang="en-US">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8082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endParaRPr sz="60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sz="quarter" idx="11"/>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16</a:t>
            </a:fld>
            <a:endParaRPr lang="en-US">
              <a:solidFill>
                <a:srgbClr val="888888"/>
              </a:solidFill>
              <a:latin typeface="Calibri"/>
              <a:ea typeface="Calibri"/>
              <a:cs typeface="Calibri"/>
              <a:sym typeface="Calibri"/>
            </a:endParaRPr>
          </a:p>
        </p:txBody>
      </p:sp>
      <p:sp>
        <p:nvSpPr>
          <p:cNvPr id="215" name="Shape 215"/>
          <p:cNvSpPr/>
          <p:nvPr/>
        </p:nvSpPr>
        <p:spPr>
          <a:xfrm>
            <a:off x="0" y="-45603"/>
            <a:ext cx="12192000" cy="5769734"/>
          </a:xfrm>
          <a:prstGeom prst="rect">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pic>
        <p:nvPicPr>
          <p:cNvPr id="216" name="Shape 216" descr="photo-1425136738262-212551713a58.jpg"/>
          <p:cNvPicPr preferRelativeResize="0"/>
          <p:nvPr/>
        </p:nvPicPr>
        <p:blipFill rotWithShape="1">
          <a:blip r:embed="rId3">
            <a:alphaModFix/>
          </a:blip>
          <a:srcRect t="768" b="766"/>
          <a:stretch/>
        </p:blipFill>
        <p:spPr>
          <a:xfrm>
            <a:off x="0" y="979119"/>
            <a:ext cx="12192000" cy="3720914"/>
          </a:xfrm>
          <a:prstGeom prst="rect">
            <a:avLst/>
          </a:prstGeom>
          <a:noFill/>
          <a:ln>
            <a:noFill/>
          </a:ln>
        </p:spPr>
      </p:pic>
      <p:sp>
        <p:nvSpPr>
          <p:cNvPr id="217" name="Shape 217"/>
          <p:cNvSpPr/>
          <p:nvPr/>
        </p:nvSpPr>
        <p:spPr>
          <a:xfrm>
            <a:off x="0" y="979120"/>
            <a:ext cx="7994248" cy="3720914"/>
          </a:xfrm>
          <a:prstGeom prst="rect">
            <a:avLst/>
          </a:prstGeom>
          <a:solidFill>
            <a:srgbClr val="171616">
              <a:alpha val="74509"/>
            </a:srgbClr>
          </a:solidFill>
          <a:ln w="12700" cap="flat" cmpd="sng">
            <a:solidFill>
              <a:srgbClr val="171616"/>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sp>
        <p:nvSpPr>
          <p:cNvPr id="218" name="Shape 218"/>
          <p:cNvSpPr/>
          <p:nvPr/>
        </p:nvSpPr>
        <p:spPr>
          <a:xfrm>
            <a:off x="8031868" y="1008391"/>
            <a:ext cx="4160133" cy="3174235"/>
          </a:xfrm>
          <a:prstGeom prst="rect">
            <a:avLst/>
          </a:prstGeom>
          <a:noFill/>
          <a:ln>
            <a:noFill/>
          </a:ln>
        </p:spPr>
        <p:txBody>
          <a:bodyPr lIns="91425" tIns="45700" rIns="91425" bIns="45700" anchor="t" anchorCtr="0">
            <a:noAutofit/>
          </a:bodyPr>
          <a:lstStyle/>
          <a:p>
            <a:pPr marL="171450" indent="-171450">
              <a:lnSpc>
                <a:spcPct val="102000"/>
              </a:lnSpc>
              <a:buClr>
                <a:prstClr val="white"/>
              </a:buClr>
              <a:buSzPct val="100000"/>
              <a:buFont typeface="Noto Sans Symbols"/>
              <a:buChar char="➢"/>
            </a:pPr>
            <a:r>
              <a:rPr lang="en-US" sz="1600" b="1" kern="0" dirty="0">
                <a:solidFill>
                  <a:prstClr val="white"/>
                </a:solidFill>
                <a:latin typeface="Calibri" charset="0"/>
                <a:ea typeface="Calibri" charset="0"/>
                <a:cs typeface="Calibri" charset="0"/>
                <a:sym typeface="Arial Black"/>
              </a:rPr>
              <a:t>Community members value Newark’s past, present and future.</a:t>
            </a:r>
          </a:p>
          <a:p>
            <a:pPr>
              <a:lnSpc>
                <a:spcPct val="102000"/>
              </a:lnSpc>
              <a:buClr>
                <a:prstClr val="white"/>
              </a:buClr>
              <a:buSzPct val="100000"/>
            </a:pPr>
            <a:endParaRPr lang="en-US" sz="1600" b="1" kern="0" dirty="0">
              <a:solidFill>
                <a:prstClr val="white"/>
              </a:solidFill>
              <a:latin typeface="Calibri" charset="0"/>
              <a:ea typeface="Calibri" charset="0"/>
              <a:cs typeface="Calibri" charset="0"/>
              <a:sym typeface="Arial Black"/>
            </a:endParaRPr>
          </a:p>
          <a:p>
            <a:pPr marL="171450" indent="-171450">
              <a:lnSpc>
                <a:spcPct val="102000"/>
              </a:lnSpc>
              <a:buClr>
                <a:prstClr val="white"/>
              </a:buClr>
              <a:buSzPct val="100000"/>
              <a:buFont typeface="Noto Sans Symbols"/>
              <a:buChar char="➢"/>
            </a:pPr>
            <a:r>
              <a:rPr lang="en-US" sz="1600" b="1" kern="0" dirty="0">
                <a:solidFill>
                  <a:prstClr val="white"/>
                </a:solidFill>
                <a:latin typeface="Calibri" charset="0"/>
                <a:ea typeface="Calibri" charset="0"/>
                <a:cs typeface="Calibri" charset="0"/>
                <a:sym typeface="Arial Black"/>
              </a:rPr>
              <a:t>Community members acknowledge Newark’s challenges.</a:t>
            </a:r>
          </a:p>
          <a:p>
            <a:pPr>
              <a:lnSpc>
                <a:spcPct val="102000"/>
              </a:lnSpc>
              <a:buClr>
                <a:prstClr val="white"/>
              </a:buClr>
              <a:buSzPct val="100000"/>
            </a:pPr>
            <a:endParaRPr lang="en-US" sz="1600" b="1" kern="0" dirty="0">
              <a:solidFill>
                <a:prstClr val="white"/>
              </a:solidFill>
              <a:latin typeface="Calibri" charset="0"/>
              <a:ea typeface="Calibri" charset="0"/>
              <a:cs typeface="Calibri" charset="0"/>
              <a:sym typeface="Arial Black"/>
            </a:endParaRPr>
          </a:p>
          <a:p>
            <a:pPr marL="171450" indent="-171450">
              <a:lnSpc>
                <a:spcPct val="102000"/>
              </a:lnSpc>
              <a:buClr>
                <a:prstClr val="white"/>
              </a:buClr>
              <a:buSzPct val="100000"/>
              <a:buFont typeface="Noto Sans Symbols"/>
              <a:buChar char="➢"/>
            </a:pPr>
            <a:r>
              <a:rPr lang="en-US" sz="1600" b="1" kern="0" dirty="0">
                <a:solidFill>
                  <a:prstClr val="white"/>
                </a:solidFill>
                <a:latin typeface="Calibri" charset="0"/>
                <a:ea typeface="Calibri" charset="0"/>
                <a:cs typeface="Calibri" charset="0"/>
                <a:sym typeface="Arial Black"/>
              </a:rPr>
              <a:t>NPL is seen as a safe and secure place for the community.</a:t>
            </a:r>
          </a:p>
          <a:p>
            <a:pPr>
              <a:lnSpc>
                <a:spcPct val="102000"/>
              </a:lnSpc>
              <a:buClr>
                <a:prstClr val="white"/>
              </a:buClr>
              <a:buSzPct val="100000"/>
            </a:pPr>
            <a:endParaRPr lang="en-US" sz="1600" b="1" kern="0" dirty="0">
              <a:solidFill>
                <a:prstClr val="white"/>
              </a:solidFill>
              <a:latin typeface="Calibri" charset="0"/>
              <a:ea typeface="Calibri" charset="0"/>
              <a:cs typeface="Calibri" charset="0"/>
              <a:sym typeface="Arial Black"/>
            </a:endParaRPr>
          </a:p>
          <a:p>
            <a:pPr marL="171450" indent="-171450">
              <a:lnSpc>
                <a:spcPct val="102000"/>
              </a:lnSpc>
              <a:buClr>
                <a:prstClr val="white"/>
              </a:buClr>
              <a:buSzPct val="100000"/>
              <a:buFont typeface="Noto Sans Symbols"/>
              <a:buChar char="➢"/>
            </a:pPr>
            <a:r>
              <a:rPr lang="en-US" sz="1600" b="1" kern="0" dirty="0">
                <a:solidFill>
                  <a:prstClr val="white"/>
                </a:solidFill>
                <a:latin typeface="Calibri" charset="0"/>
                <a:ea typeface="Calibri" charset="0"/>
                <a:cs typeface="Calibri" charset="0"/>
                <a:sym typeface="Arial Black"/>
              </a:rPr>
              <a:t>NPL can address community challenges.</a:t>
            </a:r>
          </a:p>
        </p:txBody>
      </p:sp>
      <p:sp>
        <p:nvSpPr>
          <p:cNvPr id="219" name="Shape 219"/>
          <p:cNvSpPr txBox="1"/>
          <p:nvPr/>
        </p:nvSpPr>
        <p:spPr>
          <a:xfrm>
            <a:off x="11581" y="978505"/>
            <a:ext cx="7982673" cy="3721537"/>
          </a:xfrm>
          <a:prstGeom prst="rect">
            <a:avLst/>
          </a:prstGeom>
          <a:no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a:buSzPct val="25000"/>
            </a:pPr>
            <a:r>
              <a:rPr lang="en-US" sz="1400" b="1" i="1" kern="0" dirty="0">
                <a:solidFill>
                  <a:prstClr val="white"/>
                </a:solidFill>
                <a:latin typeface="Arial"/>
                <a:ea typeface="Calibri"/>
                <a:cs typeface="Calibri"/>
                <a:sym typeface="Calibri"/>
              </a:rPr>
              <a:t>“The diversity of people - not just color or nationality, but age, religion, economic level, </a:t>
            </a:r>
            <a:r>
              <a:rPr lang="en-US" sz="1400" b="1" i="1" kern="0" dirty="0" err="1">
                <a:solidFill>
                  <a:prstClr val="white"/>
                </a:solidFill>
                <a:latin typeface="Arial"/>
                <a:ea typeface="Calibri"/>
                <a:cs typeface="Calibri"/>
                <a:sym typeface="Calibri"/>
              </a:rPr>
              <a:t>lgbt</a:t>
            </a:r>
            <a:r>
              <a:rPr lang="en-US" sz="1400" b="1" i="1" kern="0" dirty="0">
                <a:solidFill>
                  <a:prstClr val="white"/>
                </a:solidFill>
                <a:latin typeface="Arial"/>
                <a:ea typeface="Calibri"/>
                <a:cs typeface="Calibri"/>
                <a:sym typeface="Calibri"/>
              </a:rPr>
              <a:t>, artists and professors, clerks and firemen... Also, its rich history and architecture revealed in its parks and statues, churches and bridges, train stations and other wonderful old buildings - and its amazing institutions including the library, NJ Historical Society, Newark Museum, Mosque Theater, etc.”</a:t>
            </a:r>
          </a:p>
          <a:p>
            <a:pPr>
              <a:buSzPct val="25000"/>
            </a:pPr>
            <a:endParaRPr lang="en-US" sz="1200" b="1" i="1" kern="0" dirty="0">
              <a:solidFill>
                <a:prstClr val="white"/>
              </a:solidFill>
              <a:latin typeface="Arial"/>
              <a:ea typeface="Calibri"/>
              <a:cs typeface="Calibri"/>
              <a:sym typeface="Calibri"/>
            </a:endParaRPr>
          </a:p>
          <a:p>
            <a:pPr>
              <a:buSzPct val="25000"/>
            </a:pPr>
            <a:endParaRPr lang="en-US" sz="12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ea typeface="Calibri"/>
                <a:cs typeface="Calibri"/>
                <a:sym typeface="Calibri"/>
              </a:rPr>
              <a:t>“Residual of old and current drug problems; violence within communities; lack of employment opportunities; political corruption, both local and regional; municipal failure to reinvest in institutions that create a sense of belonging and pride.”</a:t>
            </a:r>
          </a:p>
          <a:p>
            <a:pPr>
              <a:buSzPct val="25000"/>
            </a:pPr>
            <a:endParaRPr lang="en-US" sz="1200" b="1" i="1" kern="0" dirty="0">
              <a:solidFill>
                <a:prstClr val="white"/>
              </a:solidFill>
              <a:latin typeface="Arial"/>
              <a:ea typeface="Calibri"/>
              <a:cs typeface="Calibri"/>
              <a:sym typeface="Calibri"/>
            </a:endParaRPr>
          </a:p>
          <a:p>
            <a:pPr>
              <a:buSzPct val="25000"/>
            </a:pPr>
            <a:endParaRPr lang="en-US" sz="12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ea typeface="Calibri"/>
                <a:cs typeface="Calibri"/>
                <a:sym typeface="Calibri"/>
              </a:rPr>
              <a:t>“The library is another place to call home.”</a:t>
            </a:r>
          </a:p>
          <a:p>
            <a:pPr>
              <a:buSzPct val="25000"/>
            </a:pPr>
            <a:endParaRPr lang="en-US" sz="1200" b="1" i="1" kern="0" dirty="0">
              <a:solidFill>
                <a:prstClr val="white"/>
              </a:solidFill>
              <a:latin typeface="Arial"/>
              <a:ea typeface="Calibri"/>
              <a:cs typeface="Calibri"/>
              <a:sym typeface="Calibri"/>
            </a:endParaRPr>
          </a:p>
          <a:p>
            <a:pPr>
              <a:buSzPct val="25000"/>
            </a:pPr>
            <a:endParaRPr lang="en-US" sz="12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ea typeface="Calibri"/>
                <a:cs typeface="Calibri"/>
                <a:sym typeface="Calibri"/>
              </a:rPr>
              <a:t>“The library’s role is to level the playing field. No matter who you are, you can come to the library and be served. People can come to the library to find community, safety and hope.”</a:t>
            </a:r>
          </a:p>
          <a:p>
            <a:pPr algn="ctr">
              <a:buSzPct val="25000"/>
            </a:pPr>
            <a:endParaRPr lang="en-US" sz="1400" b="1" i="1" kern="0" dirty="0">
              <a:solidFill>
                <a:prstClr val="white"/>
              </a:solidFill>
              <a:latin typeface="Arial"/>
              <a:ea typeface="Calibri"/>
              <a:cs typeface="Calibri"/>
              <a:sym typeface="Calibri"/>
            </a:endParaRPr>
          </a:p>
        </p:txBody>
      </p:sp>
      <p:sp>
        <p:nvSpPr>
          <p:cNvPr id="3" name="TextBox 2"/>
          <p:cNvSpPr txBox="1"/>
          <p:nvPr/>
        </p:nvSpPr>
        <p:spPr>
          <a:xfrm>
            <a:off x="1296369" y="127322"/>
            <a:ext cx="10262887" cy="531812"/>
          </a:xfrm>
          <a:prstGeom prst="rect">
            <a:avLst/>
          </a:prstGeom>
          <a:noFill/>
        </p:spPr>
        <p:txBody>
          <a:bodyPr wrap="square" rtlCol="0">
            <a:spAutoFit/>
          </a:bodyPr>
          <a:lstStyle/>
          <a:p>
            <a:pPr>
              <a:lnSpc>
                <a:spcPct val="102000"/>
              </a:lnSpc>
              <a:buClr>
                <a:srgbClr val="2F5496"/>
              </a:buClr>
              <a:buSzPct val="25000"/>
            </a:pPr>
            <a:r>
              <a:rPr lang="en-US" sz="2800" b="1" kern="0" dirty="0">
                <a:solidFill>
                  <a:prstClr val="white"/>
                </a:solidFill>
                <a:latin typeface="Arial Black"/>
                <a:ea typeface="Arial Black"/>
                <a:cs typeface="Arial Black"/>
                <a:sym typeface="Arial Black"/>
              </a:rPr>
              <a:t>Strategic Area #1 - Build Community</a:t>
            </a:r>
          </a:p>
        </p:txBody>
      </p:sp>
    </p:spTree>
    <p:extLst>
      <p:ext uri="{BB962C8B-B14F-4D97-AF65-F5344CB8AC3E}">
        <p14:creationId xmlns:p14="http://schemas.microsoft.com/office/powerpoint/2010/main" val="137606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endParaRPr sz="60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sz="quarter" idx="11"/>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17</a:t>
            </a:fld>
            <a:endParaRPr lang="en-US">
              <a:solidFill>
                <a:srgbClr val="888888"/>
              </a:solidFill>
              <a:latin typeface="Calibri"/>
              <a:ea typeface="Calibri"/>
              <a:cs typeface="Calibri"/>
              <a:sym typeface="Calibri"/>
            </a:endParaRPr>
          </a:p>
        </p:txBody>
      </p:sp>
      <p:sp>
        <p:nvSpPr>
          <p:cNvPr id="215" name="Shape 215"/>
          <p:cNvSpPr/>
          <p:nvPr/>
        </p:nvSpPr>
        <p:spPr>
          <a:xfrm>
            <a:off x="11579" y="-45603"/>
            <a:ext cx="12192000" cy="5769734"/>
          </a:xfrm>
          <a:prstGeom prst="rect">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pic>
        <p:nvPicPr>
          <p:cNvPr id="216" name="Shape 216" descr="photo-1425136738262-212551713a58.jpg"/>
          <p:cNvPicPr preferRelativeResize="0"/>
          <p:nvPr/>
        </p:nvPicPr>
        <p:blipFill rotWithShape="1">
          <a:blip r:embed="rId3">
            <a:alphaModFix/>
          </a:blip>
          <a:srcRect t="768" b="766"/>
          <a:stretch/>
        </p:blipFill>
        <p:spPr>
          <a:xfrm>
            <a:off x="0" y="979119"/>
            <a:ext cx="12192000" cy="3720914"/>
          </a:xfrm>
          <a:prstGeom prst="rect">
            <a:avLst/>
          </a:prstGeom>
          <a:noFill/>
          <a:ln>
            <a:noFill/>
          </a:ln>
        </p:spPr>
      </p:pic>
      <p:sp>
        <p:nvSpPr>
          <p:cNvPr id="217" name="Shape 217"/>
          <p:cNvSpPr/>
          <p:nvPr/>
        </p:nvSpPr>
        <p:spPr>
          <a:xfrm>
            <a:off x="0" y="979120"/>
            <a:ext cx="7994248" cy="3720914"/>
          </a:xfrm>
          <a:prstGeom prst="rect">
            <a:avLst/>
          </a:prstGeom>
          <a:solidFill>
            <a:srgbClr val="171616">
              <a:alpha val="74509"/>
            </a:srgbClr>
          </a:solidFill>
          <a:ln w="12700" cap="flat" cmpd="sng">
            <a:solidFill>
              <a:srgbClr val="171616"/>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sp>
        <p:nvSpPr>
          <p:cNvPr id="218" name="Shape 218"/>
          <p:cNvSpPr/>
          <p:nvPr/>
        </p:nvSpPr>
        <p:spPr>
          <a:xfrm>
            <a:off x="8031868" y="1008391"/>
            <a:ext cx="4160133" cy="3174235"/>
          </a:xfrm>
          <a:prstGeom prst="rect">
            <a:avLst/>
          </a:prstGeom>
          <a:noFill/>
          <a:ln>
            <a:noFill/>
          </a:ln>
        </p:spPr>
        <p:txBody>
          <a:bodyPr lIns="91425" tIns="45700" rIns="91425" bIns="45700" anchor="t" anchorCtr="0">
            <a:noAutofit/>
          </a:bodyPr>
          <a:lstStyle/>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Supportive services for children and youth.</a:t>
            </a:r>
          </a:p>
          <a:p>
            <a:pPr marL="171450" indent="-171450">
              <a:lnSpc>
                <a:spcPct val="102000"/>
              </a:lnSpc>
              <a:buClr>
                <a:prstClr val="white"/>
              </a:buClr>
            </a:pPr>
            <a:endParaRPr lang="en-US" kern="0" dirty="0">
              <a:solidFill>
                <a:prstClr val="white"/>
              </a:solidFill>
              <a:latin typeface="Arial Black"/>
              <a:ea typeface="Arial Black"/>
              <a:cs typeface="Arial Black"/>
              <a:sym typeface="Arial Black"/>
            </a:endParaRPr>
          </a:p>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Supportive services across the generations.</a:t>
            </a:r>
          </a:p>
          <a:p>
            <a:pPr marL="171450" indent="-171450">
              <a:lnSpc>
                <a:spcPct val="102000"/>
              </a:lnSpc>
              <a:buClr>
                <a:prstClr val="white"/>
              </a:buClr>
            </a:pPr>
            <a:endParaRPr lang="en-US" kern="0" dirty="0">
              <a:solidFill>
                <a:prstClr val="white"/>
              </a:solidFill>
              <a:latin typeface="Arial Black"/>
              <a:ea typeface="Arial Black"/>
              <a:cs typeface="Arial Black"/>
              <a:sym typeface="Arial Black"/>
            </a:endParaRPr>
          </a:p>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Provide the community with needed life skills.</a:t>
            </a:r>
          </a:p>
        </p:txBody>
      </p:sp>
      <p:sp>
        <p:nvSpPr>
          <p:cNvPr id="219" name="Shape 219"/>
          <p:cNvSpPr txBox="1"/>
          <p:nvPr/>
        </p:nvSpPr>
        <p:spPr>
          <a:xfrm>
            <a:off x="11581" y="978505"/>
            <a:ext cx="7982673" cy="3721537"/>
          </a:xfrm>
          <a:prstGeom prst="rect">
            <a:avLst/>
          </a:prstGeom>
          <a:no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a:buSzPct val="25000"/>
            </a:pPr>
            <a:endParaRPr lang="en-US" sz="14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ea typeface="Calibri"/>
                <a:cs typeface="Calibri"/>
                <a:sym typeface="Calibri"/>
              </a:rPr>
              <a:t>“</a:t>
            </a:r>
            <a:r>
              <a:rPr lang="en-US" sz="1400" b="1" i="1" kern="0" dirty="0">
                <a:solidFill>
                  <a:prstClr val="white"/>
                </a:solidFill>
                <a:latin typeface="Arial"/>
                <a:cs typeface="Arial"/>
                <a:sym typeface="Arial"/>
              </a:rPr>
              <a:t>Our neighbors have hope because the library is willing to make changes. We need to have strong programs and relationships with schools, which then introduces positive experiences in other pockets of our community. We need to nurture people’s thoughts and help them with fundamental betterment.”</a:t>
            </a: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“More opportunity for intergenerational learning.”</a:t>
            </a: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“Would like to see people that can help with grants, small business loans, help with resources that can help with personal matters, entrepreneurship resources (resources to bring people together 1 - 2x monthly).” </a:t>
            </a:r>
          </a:p>
          <a:p>
            <a:pPr>
              <a:buSzPct val="25000"/>
            </a:pPr>
            <a:endParaRPr lang="en-US" sz="1400" b="1" i="1" kern="0" dirty="0">
              <a:solidFill>
                <a:prstClr val="white"/>
              </a:solidFill>
              <a:latin typeface="Arial"/>
              <a:cs typeface="Arial"/>
              <a:sym typeface="Arial"/>
            </a:endParaRPr>
          </a:p>
          <a:p>
            <a:pPr>
              <a:buSzPct val="25000"/>
            </a:pPr>
            <a:r>
              <a:rPr lang="en-US" sz="1400" i="1" kern="0" dirty="0">
                <a:solidFill>
                  <a:prstClr val="white"/>
                </a:solidFill>
                <a:latin typeface="Arial"/>
                <a:cs typeface="Arial"/>
                <a:sym typeface="Arial"/>
              </a:rPr>
              <a:t>“The Library need's a Social Services Department to help all the homeless.” </a:t>
            </a:r>
            <a:r>
              <a:rPr lang="en-US" sz="1400" kern="0" dirty="0">
                <a:solidFill>
                  <a:srgbClr val="000000"/>
                </a:solidFill>
                <a:latin typeface="Arial"/>
                <a:cs typeface="Arial"/>
                <a:sym typeface="Arial"/>
              </a:rPr>
              <a:t>people with Mental Health issues.</a:t>
            </a:r>
            <a:endParaRPr lang="en-US" sz="1400" b="1" i="1" kern="0" dirty="0">
              <a:solidFill>
                <a:prstClr val="white"/>
              </a:solidFill>
              <a:latin typeface="Arial"/>
              <a:cs typeface="Arial"/>
              <a:sym typeface="Arial"/>
            </a:endParaRPr>
          </a:p>
          <a:p>
            <a:pPr algn="ctr">
              <a:buSzPct val="25000"/>
            </a:pPr>
            <a:endParaRPr lang="en-US" sz="1400" b="1" i="1" kern="0" dirty="0">
              <a:solidFill>
                <a:prstClr val="white"/>
              </a:solidFill>
              <a:latin typeface="Arial"/>
              <a:cs typeface="Arial"/>
              <a:sym typeface="Arial"/>
            </a:endParaRPr>
          </a:p>
          <a:p>
            <a:pPr algn="ctr">
              <a:buSzPct val="25000"/>
            </a:pPr>
            <a:endParaRPr lang="en-US" sz="1400" b="1" i="1" kern="0" dirty="0">
              <a:solidFill>
                <a:prstClr val="white"/>
              </a:solidFill>
              <a:latin typeface="Arial"/>
              <a:ea typeface="Calibri"/>
              <a:cs typeface="Calibri"/>
              <a:sym typeface="Calibri"/>
            </a:endParaRPr>
          </a:p>
        </p:txBody>
      </p:sp>
      <p:sp>
        <p:nvSpPr>
          <p:cNvPr id="3" name="TextBox 2"/>
          <p:cNvSpPr txBox="1"/>
          <p:nvPr/>
        </p:nvSpPr>
        <p:spPr>
          <a:xfrm>
            <a:off x="914400" y="127322"/>
            <a:ext cx="10999808" cy="971292"/>
          </a:xfrm>
          <a:prstGeom prst="rect">
            <a:avLst/>
          </a:prstGeom>
          <a:noFill/>
        </p:spPr>
        <p:txBody>
          <a:bodyPr wrap="square" rtlCol="0">
            <a:spAutoFit/>
          </a:bodyPr>
          <a:lstStyle/>
          <a:p>
            <a:pPr algn="ctr">
              <a:lnSpc>
                <a:spcPct val="102000"/>
              </a:lnSpc>
              <a:buClr>
                <a:srgbClr val="2F5496"/>
              </a:buClr>
              <a:buSzPct val="25000"/>
            </a:pPr>
            <a:r>
              <a:rPr lang="en-US" sz="2800" b="1" kern="0" dirty="0">
                <a:solidFill>
                  <a:prstClr val="white"/>
                </a:solidFill>
                <a:latin typeface="Arial Black"/>
                <a:ea typeface="Arial Black"/>
                <a:cs typeface="Arial Black"/>
                <a:sym typeface="Arial Black"/>
              </a:rPr>
              <a:t>Strategic Area #2 - Address Social Needs with Supportive Services</a:t>
            </a:r>
          </a:p>
        </p:txBody>
      </p:sp>
    </p:spTree>
    <p:extLst>
      <p:ext uri="{BB962C8B-B14F-4D97-AF65-F5344CB8AC3E}">
        <p14:creationId xmlns:p14="http://schemas.microsoft.com/office/powerpoint/2010/main" val="211974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endParaRPr sz="60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sz="quarter" idx="11"/>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18</a:t>
            </a:fld>
            <a:endParaRPr lang="en-US">
              <a:solidFill>
                <a:srgbClr val="888888"/>
              </a:solidFill>
              <a:latin typeface="Calibri"/>
              <a:ea typeface="Calibri"/>
              <a:cs typeface="Calibri"/>
              <a:sym typeface="Calibri"/>
            </a:endParaRPr>
          </a:p>
        </p:txBody>
      </p:sp>
      <p:sp>
        <p:nvSpPr>
          <p:cNvPr id="215" name="Shape 215"/>
          <p:cNvSpPr/>
          <p:nvPr/>
        </p:nvSpPr>
        <p:spPr>
          <a:xfrm>
            <a:off x="0" y="0"/>
            <a:ext cx="12192000" cy="5769734"/>
          </a:xfrm>
          <a:prstGeom prst="rect">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pic>
        <p:nvPicPr>
          <p:cNvPr id="216" name="Shape 216" descr="photo-1425136738262-212551713a58.jpg"/>
          <p:cNvPicPr preferRelativeResize="0"/>
          <p:nvPr/>
        </p:nvPicPr>
        <p:blipFill rotWithShape="1">
          <a:blip r:embed="rId3">
            <a:alphaModFix/>
          </a:blip>
          <a:srcRect t="768" b="766"/>
          <a:stretch/>
        </p:blipFill>
        <p:spPr>
          <a:xfrm>
            <a:off x="0" y="979119"/>
            <a:ext cx="12192000" cy="3720914"/>
          </a:xfrm>
          <a:prstGeom prst="rect">
            <a:avLst/>
          </a:prstGeom>
          <a:noFill/>
          <a:ln>
            <a:noFill/>
          </a:ln>
        </p:spPr>
      </p:pic>
      <p:sp>
        <p:nvSpPr>
          <p:cNvPr id="217" name="Shape 217"/>
          <p:cNvSpPr/>
          <p:nvPr/>
        </p:nvSpPr>
        <p:spPr>
          <a:xfrm>
            <a:off x="0" y="979120"/>
            <a:ext cx="7994248" cy="3720914"/>
          </a:xfrm>
          <a:prstGeom prst="rect">
            <a:avLst/>
          </a:prstGeom>
          <a:solidFill>
            <a:srgbClr val="171616">
              <a:alpha val="74509"/>
            </a:srgbClr>
          </a:solidFill>
          <a:ln w="12700" cap="flat" cmpd="sng">
            <a:solidFill>
              <a:srgbClr val="171616"/>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sp>
        <p:nvSpPr>
          <p:cNvPr id="218" name="Shape 218"/>
          <p:cNvSpPr/>
          <p:nvPr/>
        </p:nvSpPr>
        <p:spPr>
          <a:xfrm>
            <a:off x="8031868" y="1169258"/>
            <a:ext cx="4160133" cy="3174235"/>
          </a:xfrm>
          <a:prstGeom prst="rect">
            <a:avLst/>
          </a:prstGeom>
          <a:noFill/>
          <a:ln>
            <a:noFill/>
          </a:ln>
        </p:spPr>
        <p:txBody>
          <a:bodyPr lIns="91425" tIns="45700" rIns="91425" bIns="45700" anchor="t" anchorCtr="0">
            <a:noAutofit/>
          </a:bodyPr>
          <a:lstStyle/>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NPL has demonstrated value to the community.</a:t>
            </a:r>
          </a:p>
          <a:p>
            <a:pPr marL="171450" indent="-171450">
              <a:lnSpc>
                <a:spcPct val="102000"/>
              </a:lnSpc>
              <a:buClr>
                <a:prstClr val="white"/>
              </a:buClr>
              <a:buSzPct val="75000"/>
              <a:buFont typeface="Noto Sans Symbols"/>
              <a:buChar char="➢"/>
            </a:pPr>
            <a:endParaRPr lang="en-US" kern="0" dirty="0">
              <a:solidFill>
                <a:prstClr val="white"/>
              </a:solidFill>
              <a:latin typeface="Arial Black"/>
              <a:ea typeface="Arial Black"/>
              <a:cs typeface="Arial Black"/>
              <a:sym typeface="Arial Black"/>
            </a:endParaRPr>
          </a:p>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NPL can leverage its strengths.</a:t>
            </a:r>
          </a:p>
          <a:p>
            <a:pPr marL="171450" indent="-171450">
              <a:lnSpc>
                <a:spcPct val="102000"/>
              </a:lnSpc>
              <a:buClr>
                <a:prstClr val="white"/>
              </a:buClr>
              <a:buSzPct val="75000"/>
              <a:buFont typeface="Noto Sans Symbols"/>
              <a:buChar char="➢"/>
            </a:pPr>
            <a:endParaRPr lang="en-US" kern="0" dirty="0">
              <a:solidFill>
                <a:prstClr val="white"/>
              </a:solidFill>
              <a:latin typeface="Arial Black"/>
              <a:ea typeface="Arial Black"/>
              <a:cs typeface="Arial Black"/>
              <a:sym typeface="Arial Black"/>
            </a:endParaRPr>
          </a:p>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NPL can make improvements to satisfy community wants and needs.</a:t>
            </a:r>
          </a:p>
        </p:txBody>
      </p:sp>
      <p:sp>
        <p:nvSpPr>
          <p:cNvPr id="219" name="Shape 219"/>
          <p:cNvSpPr txBox="1"/>
          <p:nvPr/>
        </p:nvSpPr>
        <p:spPr>
          <a:xfrm>
            <a:off x="49200" y="1139372"/>
            <a:ext cx="7982673" cy="3721537"/>
          </a:xfrm>
          <a:prstGeom prst="rect">
            <a:avLst/>
          </a:prstGeom>
          <a:no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a:buSzPct val="25000"/>
            </a:pPr>
            <a:r>
              <a:rPr lang="en-US" sz="1400" b="1" i="1" kern="0" dirty="0">
                <a:solidFill>
                  <a:prstClr val="white"/>
                </a:solidFill>
                <a:latin typeface="Arial"/>
                <a:ea typeface="Calibri"/>
                <a:cs typeface="Calibri"/>
                <a:sym typeface="Calibri"/>
              </a:rPr>
              <a:t>“The library is one of the most important aspects of our community.”</a:t>
            </a:r>
          </a:p>
          <a:p>
            <a:pPr>
              <a:buSzPct val="25000"/>
            </a:pPr>
            <a:endParaRPr lang="en-US" sz="14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ea typeface="Calibri"/>
                <a:cs typeface="Calibri"/>
                <a:sym typeface="Calibri"/>
              </a:rPr>
              <a:t>“</a:t>
            </a:r>
            <a:r>
              <a:rPr lang="en-US" sz="1400" b="1" i="1" kern="0" dirty="0">
                <a:solidFill>
                  <a:prstClr val="white"/>
                </a:solidFill>
                <a:latin typeface="Arial"/>
                <a:cs typeface="Arial"/>
                <a:sym typeface="Arial"/>
              </a:rPr>
              <a:t>We LOVE our library!”</a:t>
            </a:r>
          </a:p>
          <a:p>
            <a:pPr>
              <a:buSzPct val="25000"/>
            </a:pPr>
            <a:endParaRPr lang="en-US" sz="14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cs typeface="Arial"/>
                <a:sym typeface="Arial"/>
              </a:rPr>
              <a:t>“The friendliness of it's staff, and the manner in which they go all out to be helpful….”</a:t>
            </a:r>
            <a:endParaRPr lang="en-US" sz="1400" i="1" kern="0" dirty="0">
              <a:solidFill>
                <a:prstClr val="white"/>
              </a:solidFill>
              <a:latin typeface="Arial"/>
              <a:cs typeface="Arial"/>
              <a:sym typeface="Arial"/>
            </a:endParaRPr>
          </a:p>
          <a:p>
            <a:pPr>
              <a:buSzPct val="25000"/>
            </a:pPr>
            <a:endParaRPr lang="en-US" sz="14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cs typeface="Arial"/>
                <a:sym typeface="Arial"/>
              </a:rPr>
              <a:t> ”Inside and out, the Main Branch is one of my favorite buildings in the world. Also, incredible programs such as the Kara Walker and Zadie Smith talks often rank as highlights of my year.”</a:t>
            </a: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 ”Better access for parking, staying open later during the work week.”</a:t>
            </a: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“I love when there are lectures and events. I wish they would start at 6:30 when parking is free and more plentiful. A lot of times I do not come since I would enter late and interrupt.”</a:t>
            </a: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ea typeface="Calibri"/>
              <a:cs typeface="Calibri"/>
              <a:sym typeface="Calibri"/>
            </a:endParaRPr>
          </a:p>
          <a:p>
            <a:pPr>
              <a:buSzPct val="25000"/>
            </a:pPr>
            <a:endParaRPr lang="en-US" sz="1400" b="1" i="1" kern="0" dirty="0">
              <a:solidFill>
                <a:prstClr val="white"/>
              </a:solidFill>
              <a:latin typeface="Arial"/>
              <a:ea typeface="Calibri"/>
              <a:cs typeface="Calibri"/>
              <a:sym typeface="Calibri"/>
            </a:endParaRPr>
          </a:p>
          <a:p>
            <a:pPr algn="ctr">
              <a:buSzPct val="25000"/>
            </a:pPr>
            <a:endParaRPr lang="en-US" sz="1400" b="1" i="1" kern="0" dirty="0">
              <a:solidFill>
                <a:prstClr val="white"/>
              </a:solidFill>
              <a:latin typeface="Arial"/>
              <a:ea typeface="Calibri"/>
              <a:cs typeface="Calibri"/>
              <a:sym typeface="Calibri"/>
            </a:endParaRPr>
          </a:p>
        </p:txBody>
      </p:sp>
      <p:sp>
        <p:nvSpPr>
          <p:cNvPr id="3" name="TextBox 2"/>
          <p:cNvSpPr txBox="1"/>
          <p:nvPr/>
        </p:nvSpPr>
        <p:spPr>
          <a:xfrm>
            <a:off x="-108028" y="127322"/>
            <a:ext cx="12300031" cy="971292"/>
          </a:xfrm>
          <a:prstGeom prst="rect">
            <a:avLst/>
          </a:prstGeom>
          <a:noFill/>
        </p:spPr>
        <p:txBody>
          <a:bodyPr wrap="square" rtlCol="0">
            <a:spAutoFit/>
          </a:bodyPr>
          <a:lstStyle/>
          <a:p>
            <a:pPr algn="ctr">
              <a:lnSpc>
                <a:spcPct val="102000"/>
              </a:lnSpc>
              <a:buClr>
                <a:srgbClr val="2F5496"/>
              </a:buClr>
              <a:buSzPct val="25000"/>
            </a:pPr>
            <a:r>
              <a:rPr lang="en-US" sz="2800" b="1" kern="0" dirty="0">
                <a:solidFill>
                  <a:prstClr val="white"/>
                </a:solidFill>
                <a:latin typeface="Arial Black"/>
                <a:ea typeface="Arial Black"/>
                <a:cs typeface="Arial Black"/>
                <a:sym typeface="Arial Black"/>
              </a:rPr>
              <a:t>Strategic Area #3 - Respond to Specific Community Wants/Needs</a:t>
            </a:r>
          </a:p>
        </p:txBody>
      </p:sp>
    </p:spTree>
    <p:extLst>
      <p:ext uri="{BB962C8B-B14F-4D97-AF65-F5344CB8AC3E}">
        <p14:creationId xmlns:p14="http://schemas.microsoft.com/office/powerpoint/2010/main" val="5608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endParaRPr sz="60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1"/>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19</a:t>
            </a:fld>
            <a:endParaRPr lang="en-US">
              <a:solidFill>
                <a:srgbClr val="888888"/>
              </a:solidFill>
              <a:latin typeface="Calibri"/>
              <a:ea typeface="Calibri"/>
              <a:cs typeface="Calibri"/>
              <a:sym typeface="Calibri"/>
            </a:endParaRPr>
          </a:p>
        </p:txBody>
      </p:sp>
      <p:sp>
        <p:nvSpPr>
          <p:cNvPr id="215" name="Shape 215"/>
          <p:cNvSpPr/>
          <p:nvPr/>
        </p:nvSpPr>
        <p:spPr>
          <a:xfrm>
            <a:off x="0" y="0"/>
            <a:ext cx="12192000" cy="5769734"/>
          </a:xfrm>
          <a:prstGeom prst="rect">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pic>
        <p:nvPicPr>
          <p:cNvPr id="216" name="Shape 216" descr="photo-1425136738262-212551713a58.jpg"/>
          <p:cNvPicPr preferRelativeResize="0"/>
          <p:nvPr/>
        </p:nvPicPr>
        <p:blipFill rotWithShape="1">
          <a:blip r:embed="rId3">
            <a:alphaModFix/>
          </a:blip>
          <a:srcRect t="768" b="766"/>
          <a:stretch/>
        </p:blipFill>
        <p:spPr>
          <a:xfrm>
            <a:off x="0" y="979119"/>
            <a:ext cx="12192000" cy="3720914"/>
          </a:xfrm>
          <a:prstGeom prst="rect">
            <a:avLst/>
          </a:prstGeom>
          <a:noFill/>
          <a:ln>
            <a:noFill/>
          </a:ln>
        </p:spPr>
      </p:pic>
      <p:sp>
        <p:nvSpPr>
          <p:cNvPr id="217" name="Shape 217"/>
          <p:cNvSpPr/>
          <p:nvPr/>
        </p:nvSpPr>
        <p:spPr>
          <a:xfrm>
            <a:off x="0" y="979120"/>
            <a:ext cx="7994248" cy="3720914"/>
          </a:xfrm>
          <a:prstGeom prst="rect">
            <a:avLst/>
          </a:prstGeom>
          <a:solidFill>
            <a:srgbClr val="171616">
              <a:alpha val="74509"/>
            </a:srgbClr>
          </a:solidFill>
          <a:ln w="12700" cap="flat" cmpd="sng">
            <a:solidFill>
              <a:srgbClr val="171616"/>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sp>
        <p:nvSpPr>
          <p:cNvPr id="218" name="Shape 218"/>
          <p:cNvSpPr/>
          <p:nvPr/>
        </p:nvSpPr>
        <p:spPr>
          <a:xfrm>
            <a:off x="8031868" y="1008391"/>
            <a:ext cx="4160133" cy="3174235"/>
          </a:xfrm>
          <a:prstGeom prst="rect">
            <a:avLst/>
          </a:prstGeom>
          <a:noFill/>
          <a:ln>
            <a:noFill/>
          </a:ln>
        </p:spPr>
        <p:txBody>
          <a:bodyPr lIns="91425" tIns="45700" rIns="91425" bIns="45700" anchor="t" anchorCtr="0">
            <a:noAutofit/>
          </a:bodyPr>
          <a:lstStyle/>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Address the challenge to change perceptions.</a:t>
            </a:r>
          </a:p>
          <a:p>
            <a:pPr marL="171450" indent="-171450">
              <a:lnSpc>
                <a:spcPct val="102000"/>
              </a:lnSpc>
              <a:buClr>
                <a:prstClr val="white"/>
              </a:buClr>
            </a:pPr>
            <a:endParaRPr lang="en-US" kern="0" dirty="0">
              <a:solidFill>
                <a:prstClr val="white"/>
              </a:solidFill>
              <a:latin typeface="Arial Black"/>
              <a:ea typeface="Arial Black"/>
              <a:cs typeface="Arial Black"/>
              <a:sym typeface="Arial Black"/>
            </a:endParaRPr>
          </a:p>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Enhance outreach, communication, marketing and promotion.</a:t>
            </a:r>
          </a:p>
        </p:txBody>
      </p:sp>
      <p:sp>
        <p:nvSpPr>
          <p:cNvPr id="219" name="Shape 219"/>
          <p:cNvSpPr txBox="1"/>
          <p:nvPr/>
        </p:nvSpPr>
        <p:spPr>
          <a:xfrm>
            <a:off x="11581" y="978505"/>
            <a:ext cx="7982673" cy="3721537"/>
          </a:xfrm>
          <a:prstGeom prst="rect">
            <a:avLst/>
          </a:prstGeom>
          <a:no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a:buSzPct val="25000"/>
            </a:pPr>
            <a:r>
              <a:rPr lang="en-US" sz="1400" b="1" i="1" kern="0" dirty="0">
                <a:solidFill>
                  <a:prstClr val="white"/>
                </a:solidFill>
                <a:latin typeface="Arial"/>
                <a:ea typeface="Calibri"/>
                <a:cs typeface="Calibri"/>
                <a:sym typeface="Calibri"/>
              </a:rPr>
              <a:t>“</a:t>
            </a:r>
            <a:r>
              <a:rPr lang="en-US" sz="1400" b="1" i="1" kern="0" dirty="0">
                <a:solidFill>
                  <a:prstClr val="white"/>
                </a:solidFill>
                <a:latin typeface="Arial"/>
                <a:cs typeface="Arial"/>
                <a:sym typeface="Arial"/>
              </a:rPr>
              <a:t>Lack of awareness of location and resources is keeping people from using the library.”</a:t>
            </a:r>
          </a:p>
          <a:p>
            <a:pPr>
              <a:buSzPct val="25000"/>
            </a:pPr>
            <a:endParaRPr lang="en-US" sz="14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cs typeface="Arial"/>
                <a:sym typeface="Arial"/>
              </a:rPr>
              <a:t>“It’s a missed opportunity because people don’t know what is here to use or even the rooms can be used for community.”</a:t>
            </a: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“Have an outreach team to go to disenfranchised community to get the word out about the library and what it offers.”</a:t>
            </a: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“Something visual on the outside of the buildings to make them more recognizable.”</a:t>
            </a: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“It would be helpful if the Library conducted outreach to the Colleges in the City (big or small) to connect with the students. This is to offer an additional resource outside of the College.”</a:t>
            </a: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ea typeface="Calibri"/>
              <a:cs typeface="Calibri"/>
              <a:sym typeface="Calibri"/>
            </a:endParaRPr>
          </a:p>
          <a:p>
            <a:pPr>
              <a:buSzPct val="25000"/>
            </a:pPr>
            <a:endParaRPr lang="en-US" sz="1400" b="1" i="1" kern="0" dirty="0">
              <a:solidFill>
                <a:prstClr val="white"/>
              </a:solidFill>
              <a:latin typeface="Arial"/>
              <a:ea typeface="Calibri"/>
              <a:cs typeface="Calibri"/>
              <a:sym typeface="Calibri"/>
            </a:endParaRPr>
          </a:p>
          <a:p>
            <a:pPr algn="ctr">
              <a:buSzPct val="25000"/>
            </a:pPr>
            <a:endParaRPr lang="en-US" sz="1400" b="1" i="1" kern="0" dirty="0">
              <a:solidFill>
                <a:prstClr val="white"/>
              </a:solidFill>
              <a:latin typeface="Arial"/>
              <a:ea typeface="Calibri"/>
              <a:cs typeface="Calibri"/>
              <a:sym typeface="Calibri"/>
            </a:endParaRPr>
          </a:p>
        </p:txBody>
      </p:sp>
      <p:sp>
        <p:nvSpPr>
          <p:cNvPr id="3" name="TextBox 2"/>
          <p:cNvSpPr txBox="1"/>
          <p:nvPr/>
        </p:nvSpPr>
        <p:spPr>
          <a:xfrm>
            <a:off x="134345" y="127322"/>
            <a:ext cx="10285303" cy="531812"/>
          </a:xfrm>
          <a:prstGeom prst="rect">
            <a:avLst/>
          </a:prstGeom>
          <a:noFill/>
        </p:spPr>
        <p:txBody>
          <a:bodyPr wrap="square" rtlCol="0">
            <a:spAutoFit/>
          </a:bodyPr>
          <a:lstStyle/>
          <a:p>
            <a:pPr>
              <a:lnSpc>
                <a:spcPct val="102000"/>
              </a:lnSpc>
              <a:buClr>
                <a:srgbClr val="2F5496"/>
              </a:buClr>
              <a:buSzPct val="25000"/>
            </a:pPr>
            <a:r>
              <a:rPr lang="en-US" sz="2800" b="1" kern="0" dirty="0">
                <a:solidFill>
                  <a:prstClr val="white"/>
                </a:solidFill>
                <a:latin typeface="Arial Black"/>
                <a:ea typeface="Arial Black"/>
                <a:cs typeface="Arial Black"/>
                <a:sym typeface="Arial Black"/>
              </a:rPr>
              <a:t>Strategic Area #4 - Increase visibility </a:t>
            </a:r>
            <a:r>
              <a:rPr lang="en-US" b="1" kern="0" dirty="0">
                <a:solidFill>
                  <a:prstClr val="white"/>
                </a:solidFill>
                <a:latin typeface="Arial Black"/>
                <a:ea typeface="Arial Black"/>
                <a:cs typeface="Arial Black"/>
                <a:sym typeface="Arial Black"/>
              </a:rPr>
              <a:t>&amp;</a:t>
            </a:r>
            <a:r>
              <a:rPr lang="en-US" sz="2800" b="1" kern="0" dirty="0">
                <a:solidFill>
                  <a:prstClr val="white"/>
                </a:solidFill>
                <a:latin typeface="Arial Black"/>
                <a:ea typeface="Arial Black"/>
                <a:cs typeface="Arial Black"/>
                <a:sym typeface="Arial Black"/>
              </a:rPr>
              <a:t> impact</a:t>
            </a:r>
          </a:p>
        </p:txBody>
      </p:sp>
    </p:spTree>
    <p:extLst>
      <p:ext uri="{BB962C8B-B14F-4D97-AF65-F5344CB8AC3E}">
        <p14:creationId xmlns:p14="http://schemas.microsoft.com/office/powerpoint/2010/main" val="354800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24070-C5C8-4E9A-9148-B57601CF61E2}"/>
              </a:ext>
            </a:extLst>
          </p:cNvPr>
          <p:cNvSpPr>
            <a:spLocks noGrp="1"/>
          </p:cNvSpPr>
          <p:nvPr>
            <p:ph type="ctrTitle"/>
          </p:nvPr>
        </p:nvSpPr>
        <p:spPr>
          <a:xfrm>
            <a:off x="774096" y="195506"/>
            <a:ext cx="10837333" cy="865660"/>
          </a:xfrm>
        </p:spPr>
        <p:txBody>
          <a:bodyPr>
            <a:normAutofit/>
          </a:bodyPr>
          <a:lstStyle/>
          <a:p>
            <a:r>
              <a:rPr lang="en-US" sz="3600" b="1" dirty="0" smtClean="0">
                <a:solidFill>
                  <a:srgbClr val="3D255D"/>
                </a:solidFill>
                <a:latin typeface="Cambria" panose="02040503050406030204" pitchFamily="18" charset="0"/>
              </a:rPr>
              <a:t>Strategic Plan:  Foundations for Assessment</a:t>
            </a:r>
            <a:endParaRPr lang="en-US" sz="3600" b="1" dirty="0">
              <a:solidFill>
                <a:srgbClr val="3D255D"/>
              </a:solidFill>
              <a:latin typeface="Cambria" panose="02040503050406030204" pitchFamily="18" charset="0"/>
            </a:endParaRPr>
          </a:p>
        </p:txBody>
      </p:sp>
      <p:sp>
        <p:nvSpPr>
          <p:cNvPr id="3" name="Content Placeholder 2">
            <a:extLst>
              <a:ext uri="{FF2B5EF4-FFF2-40B4-BE49-F238E27FC236}">
                <a16:creationId xmlns:a16="http://schemas.microsoft.com/office/drawing/2014/main" xmlns="" id="{B8E46661-A5B3-4C23-8FEF-D03ADC150583}"/>
              </a:ext>
            </a:extLst>
          </p:cNvPr>
          <p:cNvSpPr>
            <a:spLocks noGrp="1"/>
          </p:cNvSpPr>
          <p:nvPr>
            <p:ph type="subTitle" idx="1"/>
          </p:nvPr>
        </p:nvSpPr>
        <p:spPr>
          <a:xfrm>
            <a:off x="520007" y="1594751"/>
            <a:ext cx="9879916" cy="4056902"/>
          </a:xfrm>
        </p:spPr>
        <p:txBody>
          <a:bodyPr>
            <a:noAutofit/>
          </a:bodyPr>
          <a:lstStyle/>
          <a:p>
            <a:pPr marL="311250" indent="-311250" algn="l">
              <a:lnSpc>
                <a:spcPct val="150000"/>
              </a:lnSpc>
              <a:buFont typeface="Arial" panose="020B0604020202020204" pitchFamily="34" charset="0"/>
              <a:buChar char="•"/>
            </a:pPr>
            <a:r>
              <a:rPr lang="en-US" dirty="0">
                <a:latin typeface="Cambria" panose="02040503050406030204" pitchFamily="18" charset="0"/>
              </a:rPr>
              <a:t>Strategic Planning Steering </a:t>
            </a:r>
            <a:r>
              <a:rPr lang="en-US" dirty="0" smtClean="0">
                <a:latin typeface="Cambria" panose="02040503050406030204" pitchFamily="18" charset="0"/>
              </a:rPr>
              <a:t>Committee</a:t>
            </a:r>
          </a:p>
          <a:p>
            <a:pPr marL="311250" indent="-311250" algn="l">
              <a:lnSpc>
                <a:spcPct val="150000"/>
              </a:lnSpc>
              <a:buFont typeface="Arial" panose="020B0604020202020204" pitchFamily="34" charset="0"/>
              <a:buChar char="•"/>
            </a:pPr>
            <a:r>
              <a:rPr lang="en-US" dirty="0" smtClean="0">
                <a:latin typeface="Cambria" panose="02040503050406030204" pitchFamily="18" charset="0"/>
              </a:rPr>
              <a:t>Process</a:t>
            </a:r>
          </a:p>
          <a:p>
            <a:pPr marL="311250" indent="-311250" algn="l">
              <a:lnSpc>
                <a:spcPct val="150000"/>
              </a:lnSpc>
              <a:buFont typeface="Arial" panose="020B0604020202020204" pitchFamily="34" charset="0"/>
              <a:buChar char="•"/>
            </a:pPr>
            <a:r>
              <a:rPr lang="en-US" dirty="0" smtClean="0">
                <a:latin typeface="Cambria" panose="02040503050406030204" pitchFamily="18" charset="0"/>
              </a:rPr>
              <a:t>Peer </a:t>
            </a:r>
            <a:r>
              <a:rPr lang="en-US" dirty="0">
                <a:latin typeface="Cambria" panose="02040503050406030204" pitchFamily="18" charset="0"/>
              </a:rPr>
              <a:t>Library Analysis</a:t>
            </a:r>
          </a:p>
          <a:p>
            <a:pPr marL="311250" indent="-311250" algn="l">
              <a:lnSpc>
                <a:spcPct val="150000"/>
              </a:lnSpc>
              <a:buFont typeface="Arial" panose="020B0604020202020204" pitchFamily="34" charset="0"/>
              <a:buChar char="•"/>
            </a:pPr>
            <a:r>
              <a:rPr lang="en-US" dirty="0" smtClean="0">
                <a:latin typeface="Cambria" panose="02040503050406030204" pitchFamily="18" charset="0"/>
              </a:rPr>
              <a:t>Trends</a:t>
            </a:r>
          </a:p>
          <a:p>
            <a:pPr marL="311250" indent="-311250" algn="l">
              <a:lnSpc>
                <a:spcPct val="150000"/>
              </a:lnSpc>
              <a:buFont typeface="Arial" panose="020B0604020202020204" pitchFamily="34" charset="0"/>
              <a:buChar char="•"/>
            </a:pPr>
            <a:r>
              <a:rPr lang="en-US" dirty="0" smtClean="0">
                <a:latin typeface="Cambria" panose="02040503050406030204" pitchFamily="18" charset="0"/>
              </a:rPr>
              <a:t>Public and Staff Input</a:t>
            </a:r>
            <a:endParaRPr lang="en-US" dirty="0">
              <a:latin typeface="Cambria" panose="02040503050406030204" pitchFamily="18" charset="0"/>
            </a:endParaRPr>
          </a:p>
          <a:p>
            <a:pPr marL="311250" indent="-311250" algn="l">
              <a:lnSpc>
                <a:spcPct val="150000"/>
              </a:lnSpc>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4294967295"/>
          </p:nvPr>
        </p:nvSpPr>
        <p:spPr>
          <a:xfrm>
            <a:off x="5842326" y="6362881"/>
            <a:ext cx="2744353" cy="364512"/>
          </a:xfrm>
          <a:prstGeom prst="rect">
            <a:avLst/>
          </a:prstGeom>
        </p:spPr>
        <p:txBody>
          <a:bodyPr lIns="83000" tIns="41500" rIns="83000" bIns="41500"/>
          <a:lstStyle/>
          <a:p>
            <a:fld id="{97254664-30E1-4232-8551-5DEFE1F270B3}" type="slidenum">
              <a:rPr lang="en-US" smtClean="0">
                <a:solidFill>
                  <a:prstClr val="black">
                    <a:lumMod val="65000"/>
                    <a:lumOff val="35000"/>
                  </a:prstClr>
                </a:solidFill>
              </a:rPr>
              <a:pPr/>
              <a:t>2</a:t>
            </a:fld>
            <a:endParaRPr lang="en-US">
              <a:solidFill>
                <a:prstClr val="black">
                  <a:lumMod val="65000"/>
                  <a:lumOff val="35000"/>
                </a:prstClr>
              </a:solidFill>
            </a:endParaRPr>
          </a:p>
        </p:txBody>
      </p:sp>
    </p:spTree>
    <p:extLst>
      <p:ext uri="{BB962C8B-B14F-4D97-AF65-F5344CB8AC3E}">
        <p14:creationId xmlns:p14="http://schemas.microsoft.com/office/powerpoint/2010/main" val="73244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endParaRPr sz="60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
        <p:nvSpPr>
          <p:cNvPr id="2" name="Slide Number Placeholder 1"/>
          <p:cNvSpPr>
            <a:spLocks noGrp="1"/>
          </p:cNvSpPr>
          <p:nvPr>
            <p:ph type="sldNum" sz="quarter" idx="11"/>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20</a:t>
            </a:fld>
            <a:endParaRPr lang="en-US">
              <a:solidFill>
                <a:srgbClr val="888888"/>
              </a:solidFill>
              <a:latin typeface="Calibri"/>
              <a:ea typeface="Calibri"/>
              <a:cs typeface="Calibri"/>
              <a:sym typeface="Calibri"/>
            </a:endParaRPr>
          </a:p>
        </p:txBody>
      </p:sp>
      <p:sp>
        <p:nvSpPr>
          <p:cNvPr id="215" name="Shape 215"/>
          <p:cNvSpPr/>
          <p:nvPr/>
        </p:nvSpPr>
        <p:spPr>
          <a:xfrm>
            <a:off x="0" y="0"/>
            <a:ext cx="12192000" cy="5769734"/>
          </a:xfrm>
          <a:prstGeom prst="rect">
            <a:avLst/>
          </a:prstGeom>
          <a:solidFill>
            <a:schemeClr val="dk1"/>
          </a:solidFill>
          <a:ln w="12700" cap="flat" cmpd="sng">
            <a:solidFill>
              <a:srgbClr val="42719B"/>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pic>
        <p:nvPicPr>
          <p:cNvPr id="216" name="Shape 216" descr="photo-1425136738262-212551713a58.jpg"/>
          <p:cNvPicPr preferRelativeResize="0"/>
          <p:nvPr/>
        </p:nvPicPr>
        <p:blipFill rotWithShape="1">
          <a:blip r:embed="rId3">
            <a:alphaModFix/>
          </a:blip>
          <a:srcRect t="768" b="766"/>
          <a:stretch/>
        </p:blipFill>
        <p:spPr>
          <a:xfrm>
            <a:off x="0" y="979119"/>
            <a:ext cx="12192000" cy="3720914"/>
          </a:xfrm>
          <a:prstGeom prst="rect">
            <a:avLst/>
          </a:prstGeom>
          <a:noFill/>
          <a:ln>
            <a:noFill/>
          </a:ln>
        </p:spPr>
      </p:pic>
      <p:sp>
        <p:nvSpPr>
          <p:cNvPr id="217" name="Shape 217"/>
          <p:cNvSpPr/>
          <p:nvPr/>
        </p:nvSpPr>
        <p:spPr>
          <a:xfrm>
            <a:off x="0" y="979120"/>
            <a:ext cx="7994248" cy="3720914"/>
          </a:xfrm>
          <a:prstGeom prst="rect">
            <a:avLst/>
          </a:prstGeom>
          <a:solidFill>
            <a:srgbClr val="171616">
              <a:alpha val="74509"/>
            </a:srgbClr>
          </a:solidFill>
          <a:ln w="12700" cap="flat" cmpd="sng">
            <a:solidFill>
              <a:srgbClr val="171616"/>
            </a:solidFill>
            <a:prstDash val="solid"/>
            <a:miter/>
            <a:headEnd type="none" w="med" len="med"/>
            <a:tailEnd type="none" w="med" len="med"/>
          </a:ln>
        </p:spPr>
        <p:txBody>
          <a:bodyPr lIns="91425" tIns="45700" rIns="91425" bIns="45700" anchor="ctr" anchorCtr="0">
            <a:noAutofit/>
          </a:bodyPr>
          <a:lstStyle/>
          <a:p>
            <a:pPr algn="ctr">
              <a:buClr>
                <a:srgbClr val="000000"/>
              </a:buClr>
              <a:buFont typeface="Arial"/>
              <a:buNone/>
            </a:pPr>
            <a:endParaRPr kern="0">
              <a:solidFill>
                <a:prstClr val="white"/>
              </a:solidFill>
              <a:latin typeface="Calibri"/>
              <a:ea typeface="Calibri"/>
              <a:cs typeface="Calibri"/>
              <a:sym typeface="Calibri"/>
            </a:endParaRPr>
          </a:p>
        </p:txBody>
      </p:sp>
      <p:sp>
        <p:nvSpPr>
          <p:cNvPr id="218" name="Shape 218"/>
          <p:cNvSpPr/>
          <p:nvPr/>
        </p:nvSpPr>
        <p:spPr>
          <a:xfrm>
            <a:off x="8031868" y="1008391"/>
            <a:ext cx="4160133" cy="3174235"/>
          </a:xfrm>
          <a:prstGeom prst="rect">
            <a:avLst/>
          </a:prstGeom>
          <a:noFill/>
          <a:ln>
            <a:noFill/>
          </a:ln>
        </p:spPr>
        <p:txBody>
          <a:bodyPr lIns="91425" tIns="45700" rIns="91425" bIns="45700" anchor="t" anchorCtr="0">
            <a:noAutofit/>
          </a:bodyPr>
          <a:lstStyle/>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Collaborations and partnerships.</a:t>
            </a:r>
          </a:p>
          <a:p>
            <a:pPr>
              <a:lnSpc>
                <a:spcPct val="102000"/>
              </a:lnSpc>
              <a:buClr>
                <a:prstClr val="white"/>
              </a:buClr>
              <a:buSzPct val="75000"/>
            </a:pPr>
            <a:endParaRPr lang="en-US" kern="0" dirty="0">
              <a:solidFill>
                <a:prstClr val="white"/>
              </a:solidFill>
              <a:latin typeface="Arial Black"/>
              <a:ea typeface="Arial Black"/>
              <a:cs typeface="Arial Black"/>
              <a:sym typeface="Arial Black"/>
            </a:endParaRPr>
          </a:p>
          <a:p>
            <a:pPr marL="171450" indent="-171450">
              <a:lnSpc>
                <a:spcPct val="102000"/>
              </a:lnSpc>
              <a:buClr>
                <a:prstClr val="white"/>
              </a:buClr>
              <a:buSzPct val="75000"/>
              <a:buFont typeface="Noto Sans Symbols"/>
              <a:buChar char="➢"/>
            </a:pPr>
            <a:r>
              <a:rPr lang="en-US" kern="0" dirty="0">
                <a:solidFill>
                  <a:prstClr val="white"/>
                </a:solidFill>
                <a:latin typeface="Arial Black"/>
                <a:ea typeface="Arial Black"/>
                <a:cs typeface="Arial Black"/>
                <a:sym typeface="Arial Black"/>
              </a:rPr>
              <a:t>NPL organizational and culture change.</a:t>
            </a:r>
          </a:p>
        </p:txBody>
      </p:sp>
      <p:sp>
        <p:nvSpPr>
          <p:cNvPr id="219" name="Shape 219"/>
          <p:cNvSpPr txBox="1"/>
          <p:nvPr/>
        </p:nvSpPr>
        <p:spPr>
          <a:xfrm>
            <a:off x="119612" y="927657"/>
            <a:ext cx="7982673" cy="3721537"/>
          </a:xfrm>
          <a:prstGeom prst="rect">
            <a:avLst/>
          </a:prstGeom>
          <a:noFill/>
          <a:ln w="9525" cap="flat" cmpd="sng">
            <a:solidFill>
              <a:srgbClr val="0070C0"/>
            </a:solidFill>
            <a:prstDash val="solid"/>
            <a:round/>
            <a:headEnd type="none" w="med" len="med"/>
            <a:tailEnd type="none" w="med" len="med"/>
          </a:ln>
        </p:spPr>
        <p:txBody>
          <a:bodyPr lIns="91425" tIns="45700" rIns="91425" bIns="45700" anchor="t" anchorCtr="0">
            <a:noAutofit/>
          </a:bodyPr>
          <a:lstStyle/>
          <a:p>
            <a:pPr>
              <a:buSzPct val="25000"/>
            </a:pPr>
            <a:r>
              <a:rPr lang="en-US" sz="1400" b="1" i="1" kern="0" dirty="0">
                <a:solidFill>
                  <a:prstClr val="white"/>
                </a:solidFill>
                <a:latin typeface="Arial"/>
                <a:ea typeface="Calibri"/>
                <a:cs typeface="Calibri"/>
                <a:sym typeface="Calibri"/>
              </a:rPr>
              <a:t>“They have some amazing collections that I rely on. They really are valuable to my work and to the history of our city.” </a:t>
            </a:r>
          </a:p>
          <a:p>
            <a:pPr>
              <a:buSzPct val="25000"/>
            </a:pPr>
            <a:endParaRPr lang="en-US" sz="14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ea typeface="Calibri"/>
                <a:cs typeface="Calibri"/>
                <a:sym typeface="Calibri"/>
              </a:rPr>
              <a:t>“</a:t>
            </a:r>
            <a:r>
              <a:rPr lang="en-US" sz="1400" b="1" i="1" kern="0" dirty="0">
                <a:solidFill>
                  <a:prstClr val="white"/>
                </a:solidFill>
                <a:latin typeface="Arial"/>
                <a:cs typeface="Arial"/>
                <a:sym typeface="Arial"/>
              </a:rPr>
              <a:t>The Library is and should continue to be a place that builds bridges.”</a:t>
            </a:r>
          </a:p>
          <a:p>
            <a:pPr>
              <a:buSzPct val="25000"/>
            </a:pPr>
            <a:endParaRPr lang="en-US" sz="1400" b="1" i="1" kern="0" dirty="0">
              <a:solidFill>
                <a:prstClr val="white"/>
              </a:solidFill>
              <a:latin typeface="Arial"/>
              <a:ea typeface="Calibri"/>
              <a:cs typeface="Calibri"/>
              <a:sym typeface="Calibri"/>
            </a:endParaRPr>
          </a:p>
          <a:p>
            <a:pPr>
              <a:buSzPct val="25000"/>
            </a:pPr>
            <a:r>
              <a:rPr lang="en-US" sz="1400" b="1" i="1" kern="0" dirty="0">
                <a:solidFill>
                  <a:prstClr val="white"/>
                </a:solidFill>
                <a:latin typeface="Arial"/>
                <a:cs typeface="Arial"/>
                <a:sym typeface="Arial"/>
              </a:rPr>
              <a:t>“Collaboration with international libraries to share information and programing best practices.”</a:t>
            </a: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“It's the largest library system in the state. Professionalism. It's multicultural.”</a:t>
            </a: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“Its prevailing professionalism and striving to make progress.”</a:t>
            </a:r>
          </a:p>
          <a:p>
            <a:pPr>
              <a:buSzPct val="25000"/>
            </a:pPr>
            <a:endParaRPr lang="en-US" sz="1400" b="1" i="1" kern="0" dirty="0">
              <a:solidFill>
                <a:prstClr val="white"/>
              </a:solidFill>
              <a:latin typeface="Arial"/>
              <a:cs typeface="Arial"/>
              <a:sym typeface="Arial"/>
            </a:endParaRPr>
          </a:p>
          <a:p>
            <a:pPr>
              <a:buSzPct val="25000"/>
            </a:pPr>
            <a:r>
              <a:rPr lang="en-US" sz="1400" b="1" i="1" kern="0" dirty="0">
                <a:solidFill>
                  <a:prstClr val="white"/>
                </a:solidFill>
                <a:latin typeface="Arial"/>
                <a:cs typeface="Arial"/>
                <a:sym typeface="Arial"/>
              </a:rPr>
              <a:t>“I want to see the library connect more to the other organizations in the city.”</a:t>
            </a: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cs typeface="Arial"/>
              <a:sym typeface="Arial"/>
            </a:endParaRPr>
          </a:p>
          <a:p>
            <a:pPr>
              <a:buSzPct val="25000"/>
            </a:pPr>
            <a:endParaRPr lang="en-US" sz="1400" b="1" i="1" kern="0" dirty="0">
              <a:solidFill>
                <a:prstClr val="white"/>
              </a:solidFill>
              <a:latin typeface="Arial"/>
              <a:ea typeface="Calibri"/>
              <a:cs typeface="Calibri"/>
              <a:sym typeface="Calibri"/>
            </a:endParaRPr>
          </a:p>
          <a:p>
            <a:pPr algn="ctr">
              <a:buSzPct val="25000"/>
            </a:pPr>
            <a:endParaRPr lang="en-US" sz="1400" b="1" i="1" kern="0" dirty="0">
              <a:solidFill>
                <a:prstClr val="white"/>
              </a:solidFill>
              <a:latin typeface="Arial"/>
              <a:ea typeface="Calibri"/>
              <a:cs typeface="Calibri"/>
              <a:sym typeface="Calibri"/>
            </a:endParaRPr>
          </a:p>
        </p:txBody>
      </p:sp>
      <p:sp>
        <p:nvSpPr>
          <p:cNvPr id="3" name="TextBox 2"/>
          <p:cNvSpPr txBox="1"/>
          <p:nvPr/>
        </p:nvSpPr>
        <p:spPr>
          <a:xfrm>
            <a:off x="176350" y="158495"/>
            <a:ext cx="11003711" cy="531812"/>
          </a:xfrm>
          <a:prstGeom prst="rect">
            <a:avLst/>
          </a:prstGeom>
          <a:noFill/>
        </p:spPr>
        <p:txBody>
          <a:bodyPr wrap="square" rtlCol="0">
            <a:spAutoFit/>
          </a:bodyPr>
          <a:lstStyle/>
          <a:p>
            <a:pPr>
              <a:lnSpc>
                <a:spcPct val="102000"/>
              </a:lnSpc>
              <a:buClr>
                <a:srgbClr val="2F5496"/>
              </a:buClr>
              <a:buSzPct val="25000"/>
            </a:pPr>
            <a:r>
              <a:rPr lang="en-US" sz="2800" b="1" kern="0" dirty="0">
                <a:solidFill>
                  <a:prstClr val="white"/>
                </a:solidFill>
                <a:latin typeface="Arial Black"/>
                <a:ea typeface="Arial Black"/>
                <a:cs typeface="Arial Black"/>
                <a:sym typeface="Arial Black"/>
              </a:rPr>
              <a:t>Strategic Area #5 - Provide leadership</a:t>
            </a:r>
          </a:p>
        </p:txBody>
      </p:sp>
    </p:spTree>
    <p:extLst>
      <p:ext uri="{BB962C8B-B14F-4D97-AF65-F5344CB8AC3E}">
        <p14:creationId xmlns:p14="http://schemas.microsoft.com/office/powerpoint/2010/main" val="211396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340"/>
            <a:ext cx="10972800" cy="1600200"/>
          </a:xfrm>
        </p:spPr>
        <p:txBody>
          <a:bodyPr/>
          <a:lstStyle/>
          <a:p>
            <a:r>
              <a:rPr lang="en-US" dirty="0" smtClean="0"/>
              <a:t>Strategic Plan Implementation Team</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 </a:t>
            </a:r>
            <a:endParaRPr lang="en-US" dirty="0"/>
          </a:p>
          <a:p>
            <a:r>
              <a:rPr lang="en-US" dirty="0"/>
              <a:t>Reporting to the Director, the Strategic Plan Implementation Team is responsible for advancing and supporting the library’s strategic plan through effective execution of its key initiatives. </a:t>
            </a:r>
          </a:p>
          <a:p>
            <a:endParaRPr lang="en-US" dirty="0"/>
          </a:p>
          <a:p>
            <a:r>
              <a:rPr lang="en-US" dirty="0"/>
              <a:t>The team will:</a:t>
            </a:r>
          </a:p>
          <a:p>
            <a:pPr lvl="1"/>
            <a:r>
              <a:rPr lang="en-US" dirty="0"/>
              <a:t>Identify objectives that support the strategic directions and goals;</a:t>
            </a:r>
          </a:p>
          <a:p>
            <a:pPr lvl="1"/>
            <a:r>
              <a:rPr lang="en-US" dirty="0"/>
              <a:t>Communicate implementation timelines;</a:t>
            </a:r>
          </a:p>
          <a:p>
            <a:pPr lvl="1"/>
            <a:r>
              <a:rPr lang="en-US" dirty="0"/>
              <a:t>Identify and implement a process of continual assessment based on outcomes; and</a:t>
            </a:r>
          </a:p>
          <a:p>
            <a:pPr lvl="1"/>
            <a:r>
              <a:rPr lang="en-US" dirty="0"/>
              <a:t>Implement a process on-going staff and community feedback and reporting.  </a:t>
            </a:r>
          </a:p>
          <a:p>
            <a:r>
              <a:rPr lang="en-US" dirty="0"/>
              <a:t> </a:t>
            </a:r>
          </a:p>
          <a:p>
            <a:r>
              <a:rPr lang="en-US" dirty="0"/>
              <a:t>The Chairs will:</a:t>
            </a:r>
          </a:p>
          <a:p>
            <a:pPr lvl="1"/>
            <a:r>
              <a:rPr lang="en-US" dirty="0"/>
              <a:t>Report progress monthly to the Leadership Team;</a:t>
            </a:r>
          </a:p>
          <a:p>
            <a:pPr lvl="1"/>
            <a:r>
              <a:rPr lang="en-US" dirty="0"/>
              <a:t>Develop written reports to be shared with the Board of Trustees; and</a:t>
            </a:r>
          </a:p>
          <a:p>
            <a:pPr lvl="1"/>
            <a:r>
              <a:rPr lang="en-US" dirty="0"/>
              <a:t>Present at least once annually to the Board of Trustees.</a:t>
            </a:r>
          </a:p>
          <a:p>
            <a:pPr marL="0" indent="0">
              <a:buNone/>
            </a:pPr>
            <a:endParaRPr lang="en-US" dirty="0"/>
          </a:p>
        </p:txBody>
      </p:sp>
      <p:sp>
        <p:nvSpPr>
          <p:cNvPr id="4" name="Slide Number Placeholder 3"/>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21</a:t>
            </a:fld>
            <a:endParaRPr lang="en-US"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9356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306"/>
            <a:ext cx="10972800" cy="1600200"/>
          </a:xfrm>
        </p:spPr>
        <p:txBody>
          <a:bodyPr/>
          <a:lstStyle/>
          <a:p>
            <a:r>
              <a:rPr lang="en-US" dirty="0" smtClean="0"/>
              <a:t>Strategic Plan Implementation Team</a:t>
            </a:r>
            <a:endParaRPr lang="en-US" dirty="0"/>
          </a:p>
        </p:txBody>
      </p:sp>
      <p:sp>
        <p:nvSpPr>
          <p:cNvPr id="3" name="Content Placeholder 2"/>
          <p:cNvSpPr>
            <a:spLocks noGrp="1"/>
          </p:cNvSpPr>
          <p:nvPr>
            <p:ph idx="1"/>
          </p:nvPr>
        </p:nvSpPr>
        <p:spPr>
          <a:xfrm>
            <a:off x="609602" y="1754445"/>
            <a:ext cx="11145399" cy="4921783"/>
          </a:xfrm>
        </p:spPr>
        <p:txBody>
          <a:bodyPr>
            <a:normAutofit fontScale="47500" lnSpcReduction="20000"/>
          </a:bodyPr>
          <a:lstStyle/>
          <a:p>
            <a:r>
              <a:rPr lang="en-US" b="1" dirty="0"/>
              <a:t>1).</a:t>
            </a:r>
            <a:r>
              <a:rPr lang="en-US" dirty="0"/>
              <a:t> </a:t>
            </a:r>
            <a:r>
              <a:rPr lang="en-US" b="1" dirty="0"/>
              <a:t>Provide Welcoming, Safe and Vibrant Environments</a:t>
            </a:r>
            <a:endParaRPr lang="en-US" dirty="0"/>
          </a:p>
          <a:p>
            <a:r>
              <a:rPr lang="en-US" b="1" dirty="0"/>
              <a:t>                                Chair and Leadership Team Liaison:  </a:t>
            </a:r>
            <a:r>
              <a:rPr lang="en-US" dirty="0"/>
              <a:t>George Williams</a:t>
            </a:r>
          </a:p>
          <a:p>
            <a:r>
              <a:rPr lang="en-US" dirty="0"/>
              <a:t>                                </a:t>
            </a:r>
            <a:r>
              <a:rPr lang="en-US" b="1" dirty="0"/>
              <a:t>Members:</a:t>
            </a:r>
            <a:r>
              <a:rPr lang="en-US" dirty="0"/>
              <a:t>   Ana Herrera, </a:t>
            </a:r>
            <a:r>
              <a:rPr lang="en-US" dirty="0" err="1"/>
              <a:t>Shileen</a:t>
            </a:r>
            <a:r>
              <a:rPr lang="en-US" dirty="0"/>
              <a:t> Shaw, Monica Malinowski, </a:t>
            </a:r>
            <a:r>
              <a:rPr lang="en-US" dirty="0" err="1"/>
              <a:t>Isidra</a:t>
            </a:r>
            <a:r>
              <a:rPr lang="en-US" dirty="0"/>
              <a:t> </a:t>
            </a:r>
            <a:r>
              <a:rPr lang="en-US" dirty="0" err="1"/>
              <a:t>Myricks</a:t>
            </a:r>
            <a:r>
              <a:rPr lang="en-US" dirty="0"/>
              <a:t>, Sandra Jones, James Burse</a:t>
            </a:r>
          </a:p>
          <a:p>
            <a:r>
              <a:rPr lang="sk-SK" dirty="0"/>
              <a:t> </a:t>
            </a:r>
          </a:p>
          <a:p>
            <a:r>
              <a:rPr lang="sk-SK" b="1" dirty="0"/>
              <a:t>2). Enhance and Promote Newark Public Library’s Distinctive Special Collections</a:t>
            </a:r>
            <a:endParaRPr lang="sk-SK" dirty="0"/>
          </a:p>
          <a:p>
            <a:r>
              <a:rPr lang="is-IS" b="1" dirty="0"/>
              <a:t>                                Chair:  </a:t>
            </a:r>
            <a:r>
              <a:rPr lang="is-IS" dirty="0"/>
              <a:t>Tom Ankner</a:t>
            </a:r>
          </a:p>
          <a:p>
            <a:r>
              <a:rPr lang="pl-PL" b="1" dirty="0"/>
              <a:t>                                </a:t>
            </a:r>
            <a:r>
              <a:rPr lang="pl-PL" b="1" dirty="0" err="1"/>
              <a:t>Leadership</a:t>
            </a:r>
            <a:r>
              <a:rPr lang="pl-PL" b="1" dirty="0"/>
              <a:t> Team </a:t>
            </a:r>
            <a:r>
              <a:rPr lang="pl-PL" b="1" dirty="0" err="1"/>
              <a:t>Liaison</a:t>
            </a:r>
            <a:r>
              <a:rPr lang="pl-PL" b="1" dirty="0"/>
              <a:t>:</a:t>
            </a:r>
            <a:r>
              <a:rPr lang="pl-PL" dirty="0"/>
              <a:t>  Ingrid </a:t>
            </a:r>
            <a:r>
              <a:rPr lang="pl-PL" dirty="0" err="1"/>
              <a:t>Betancourt</a:t>
            </a:r>
            <a:endParaRPr lang="pl-PL" dirty="0"/>
          </a:p>
          <a:p>
            <a:r>
              <a:rPr lang="pl-PL" dirty="0"/>
              <a:t>                                </a:t>
            </a:r>
            <a:r>
              <a:rPr lang="pl-PL" b="1" dirty="0" err="1"/>
              <a:t>Additional</a:t>
            </a:r>
            <a:r>
              <a:rPr lang="pl-PL" b="1" dirty="0"/>
              <a:t> </a:t>
            </a:r>
            <a:r>
              <a:rPr lang="pl-PL" b="1" dirty="0" err="1"/>
              <a:t>Members</a:t>
            </a:r>
            <a:r>
              <a:rPr lang="pl-PL" b="1" dirty="0"/>
              <a:t>:</a:t>
            </a:r>
            <a:r>
              <a:rPr lang="pl-PL" dirty="0"/>
              <a:t>   Dale </a:t>
            </a:r>
            <a:r>
              <a:rPr lang="pl-PL" dirty="0" err="1"/>
              <a:t>Colston</a:t>
            </a:r>
            <a:r>
              <a:rPr lang="pl-PL" dirty="0"/>
              <a:t>, </a:t>
            </a:r>
            <a:r>
              <a:rPr lang="pl-PL" dirty="0" err="1"/>
              <a:t>Nadine</a:t>
            </a:r>
            <a:r>
              <a:rPr lang="pl-PL" dirty="0"/>
              <a:t> </a:t>
            </a:r>
            <a:r>
              <a:rPr lang="pl-PL" dirty="0" err="1"/>
              <a:t>Sergejeff</a:t>
            </a:r>
            <a:r>
              <a:rPr lang="pl-PL" dirty="0"/>
              <a:t>, </a:t>
            </a:r>
            <a:r>
              <a:rPr lang="pl-PL" dirty="0" err="1"/>
              <a:t>Yesenia</a:t>
            </a:r>
            <a:r>
              <a:rPr lang="pl-PL" dirty="0"/>
              <a:t> Lopez, Michael </a:t>
            </a:r>
            <a:r>
              <a:rPr lang="pl-PL" dirty="0" err="1"/>
              <a:t>Novakovic</a:t>
            </a:r>
            <a:endParaRPr lang="pl-PL" dirty="0"/>
          </a:p>
          <a:p>
            <a:r>
              <a:rPr lang="sk-SK" dirty="0"/>
              <a:t> </a:t>
            </a:r>
          </a:p>
          <a:p>
            <a:r>
              <a:rPr lang="sk-SK" b="1" dirty="0"/>
              <a:t>3).</a:t>
            </a:r>
            <a:r>
              <a:rPr lang="sk-SK" dirty="0"/>
              <a:t> </a:t>
            </a:r>
            <a:r>
              <a:rPr lang="sk-SK" b="1" dirty="0"/>
              <a:t>Strengthening Digital Literacy Skills for All:</a:t>
            </a:r>
            <a:endParaRPr lang="sk-SK" dirty="0"/>
          </a:p>
          <a:p>
            <a:r>
              <a:rPr lang="is-IS" b="1" dirty="0"/>
              <a:t>                                Chair:  Joy Robinson</a:t>
            </a:r>
            <a:endParaRPr lang="is-IS" dirty="0"/>
          </a:p>
          <a:p>
            <a:r>
              <a:rPr lang="pl-PL" b="1" dirty="0"/>
              <a:t>                                </a:t>
            </a:r>
            <a:r>
              <a:rPr lang="pl-PL" b="1" dirty="0" err="1"/>
              <a:t>Leaderhip</a:t>
            </a:r>
            <a:r>
              <a:rPr lang="pl-PL" b="1" dirty="0"/>
              <a:t> Team </a:t>
            </a:r>
            <a:r>
              <a:rPr lang="pl-PL" b="1" dirty="0" err="1"/>
              <a:t>Liaison</a:t>
            </a:r>
            <a:r>
              <a:rPr lang="pl-PL" b="1" dirty="0"/>
              <a:t>:  Nicole Butler</a:t>
            </a:r>
            <a:endParaRPr lang="pl-PL" dirty="0"/>
          </a:p>
          <a:p>
            <a:r>
              <a:rPr lang="pl-PL" b="1" dirty="0"/>
              <a:t>                                </a:t>
            </a:r>
            <a:r>
              <a:rPr lang="pl-PL" b="1" dirty="0" err="1"/>
              <a:t>Members</a:t>
            </a:r>
            <a:r>
              <a:rPr lang="pl-PL" b="1" dirty="0"/>
              <a:t>:  </a:t>
            </a:r>
            <a:r>
              <a:rPr lang="pl-PL" dirty="0"/>
              <a:t>Joy Robinson, Diego </a:t>
            </a:r>
            <a:r>
              <a:rPr lang="pl-PL" dirty="0" err="1"/>
              <a:t>Quintero</a:t>
            </a:r>
            <a:r>
              <a:rPr lang="pl-PL" dirty="0"/>
              <a:t>, </a:t>
            </a:r>
            <a:r>
              <a:rPr lang="pl-PL" dirty="0" err="1"/>
              <a:t>Cavelle</a:t>
            </a:r>
            <a:r>
              <a:rPr lang="pl-PL" dirty="0"/>
              <a:t> </a:t>
            </a:r>
            <a:r>
              <a:rPr lang="pl-PL" dirty="0" err="1"/>
              <a:t>Dixon</a:t>
            </a:r>
            <a:r>
              <a:rPr lang="pl-PL" dirty="0"/>
              <a:t>, </a:t>
            </a:r>
            <a:r>
              <a:rPr lang="pl-PL" dirty="0" err="1"/>
              <a:t>Ranssel</a:t>
            </a:r>
            <a:r>
              <a:rPr lang="pl-PL" dirty="0"/>
              <a:t> Rodriguez, Jim </a:t>
            </a:r>
            <a:r>
              <a:rPr lang="pl-PL" dirty="0" err="1"/>
              <a:t>Capuano</a:t>
            </a:r>
            <a:endParaRPr lang="pl-PL" dirty="0"/>
          </a:p>
          <a:p>
            <a:r>
              <a:rPr lang="sk-SK" b="1" dirty="0"/>
              <a:t> </a:t>
            </a:r>
            <a:endParaRPr lang="sk-SK" dirty="0"/>
          </a:p>
          <a:p>
            <a:r>
              <a:rPr lang="sk-SK" b="1" dirty="0"/>
              <a:t>4).  Contribute to the Personal Growth and Well-Being of All Newarkers:</a:t>
            </a:r>
            <a:endParaRPr lang="sk-SK" dirty="0"/>
          </a:p>
          <a:p>
            <a:r>
              <a:rPr lang="is-IS" b="1" dirty="0"/>
              <a:t>                                Chair:  Leslie Kahn</a:t>
            </a:r>
            <a:endParaRPr lang="is-IS" dirty="0"/>
          </a:p>
          <a:p>
            <a:r>
              <a:rPr lang="pl-PL" b="1" dirty="0"/>
              <a:t>                                </a:t>
            </a:r>
            <a:r>
              <a:rPr lang="pl-PL" b="1" dirty="0" err="1"/>
              <a:t>Leadership</a:t>
            </a:r>
            <a:r>
              <a:rPr lang="pl-PL" b="1" dirty="0"/>
              <a:t> Team </a:t>
            </a:r>
            <a:r>
              <a:rPr lang="pl-PL" b="1" dirty="0" err="1"/>
              <a:t>Liaison</a:t>
            </a:r>
            <a:r>
              <a:rPr lang="pl-PL" b="1" dirty="0"/>
              <a:t>:  Rod Jefferson</a:t>
            </a:r>
            <a:endParaRPr lang="pl-PL" dirty="0"/>
          </a:p>
          <a:p>
            <a:r>
              <a:rPr lang="pl-PL" b="1" dirty="0"/>
              <a:t>                                </a:t>
            </a:r>
            <a:r>
              <a:rPr lang="pl-PL" b="1" dirty="0" err="1"/>
              <a:t>Membership</a:t>
            </a:r>
            <a:r>
              <a:rPr lang="pl-PL" b="1" dirty="0"/>
              <a:t>:  </a:t>
            </a:r>
            <a:r>
              <a:rPr lang="pl-PL" dirty="0" err="1"/>
              <a:t>Kirsten</a:t>
            </a:r>
            <a:r>
              <a:rPr lang="pl-PL" dirty="0"/>
              <a:t> </a:t>
            </a:r>
            <a:r>
              <a:rPr lang="pl-PL" dirty="0" err="1"/>
              <a:t>Giardi</a:t>
            </a:r>
            <a:r>
              <a:rPr lang="pl-PL" dirty="0"/>
              <a:t>, </a:t>
            </a:r>
            <a:r>
              <a:rPr lang="pl-PL" dirty="0" err="1"/>
              <a:t>Nayda</a:t>
            </a:r>
            <a:r>
              <a:rPr lang="pl-PL" dirty="0"/>
              <a:t> Santiago, Paula </a:t>
            </a:r>
            <a:r>
              <a:rPr lang="pl-PL" dirty="0" err="1"/>
              <a:t>Baratta</a:t>
            </a:r>
            <a:r>
              <a:rPr lang="pl-PL" dirty="0"/>
              <a:t>, </a:t>
            </a:r>
            <a:r>
              <a:rPr lang="pl-PL" dirty="0" err="1"/>
              <a:t>Leslie</a:t>
            </a:r>
            <a:r>
              <a:rPr lang="pl-PL" dirty="0"/>
              <a:t> Kahn, </a:t>
            </a:r>
            <a:r>
              <a:rPr lang="pl-PL" dirty="0" err="1"/>
              <a:t>Aaliyah</a:t>
            </a:r>
            <a:r>
              <a:rPr lang="pl-PL" dirty="0"/>
              <a:t> </a:t>
            </a:r>
            <a:r>
              <a:rPr lang="pl-PL" dirty="0" err="1"/>
              <a:t>Bowen</a:t>
            </a:r>
            <a:r>
              <a:rPr lang="pl-PL" dirty="0"/>
              <a:t>, </a:t>
            </a:r>
            <a:r>
              <a:rPr lang="pl-PL" dirty="0" err="1"/>
              <a:t>Annecy</a:t>
            </a:r>
            <a:r>
              <a:rPr lang="pl-PL" dirty="0"/>
              <a:t> </a:t>
            </a:r>
            <a:r>
              <a:rPr lang="pl-PL" dirty="0" err="1"/>
              <a:t>Webb</a:t>
            </a:r>
            <a:r>
              <a:rPr lang="pl-PL" dirty="0"/>
              <a:t>, Jorge Rodriguez, Natalie </a:t>
            </a:r>
            <a:r>
              <a:rPr lang="pl-PL" dirty="0" err="1"/>
              <a:t>Guiones</a:t>
            </a:r>
            <a:r>
              <a:rPr lang="pl-PL" dirty="0"/>
              <a:t>, </a:t>
            </a:r>
            <a:r>
              <a:rPr lang="pl-PL" dirty="0" err="1"/>
              <a:t>Rashida</a:t>
            </a:r>
            <a:r>
              <a:rPr lang="pl-PL" dirty="0"/>
              <a:t> Williams</a:t>
            </a:r>
          </a:p>
          <a:p>
            <a:r>
              <a:rPr lang="sk-SK" dirty="0"/>
              <a:t> </a:t>
            </a:r>
          </a:p>
          <a:p>
            <a:r>
              <a:rPr lang="sk-SK" b="1" dirty="0"/>
              <a:t>5). Nurture Newark’s Youth and Families</a:t>
            </a:r>
            <a:r>
              <a:rPr lang="sk-SK" dirty="0"/>
              <a:t>:</a:t>
            </a:r>
          </a:p>
          <a:p>
            <a:r>
              <a:rPr lang="pl-PL" dirty="0"/>
              <a:t>                                </a:t>
            </a:r>
            <a:r>
              <a:rPr lang="pl-PL" b="1" dirty="0"/>
              <a:t>Chair: Susan </a:t>
            </a:r>
            <a:r>
              <a:rPr lang="pl-PL" b="1" dirty="0" err="1"/>
              <a:t>Lazzarri</a:t>
            </a:r>
            <a:endParaRPr lang="pl-PL" dirty="0"/>
          </a:p>
          <a:p>
            <a:r>
              <a:rPr lang="pl-PL" b="1" dirty="0"/>
              <a:t>                                </a:t>
            </a:r>
            <a:r>
              <a:rPr lang="pl-PL" b="1" dirty="0" err="1"/>
              <a:t>Leadership</a:t>
            </a:r>
            <a:r>
              <a:rPr lang="pl-PL" b="1" dirty="0"/>
              <a:t> Team </a:t>
            </a:r>
            <a:r>
              <a:rPr lang="pl-PL" b="1" dirty="0" err="1"/>
              <a:t>Liaison</a:t>
            </a:r>
            <a:r>
              <a:rPr lang="pl-PL" b="1" dirty="0"/>
              <a:t>: </a:t>
            </a:r>
            <a:r>
              <a:rPr lang="pl-PL" b="1" dirty="0" err="1"/>
              <a:t>Heidi</a:t>
            </a:r>
            <a:r>
              <a:rPr lang="pl-PL" b="1" dirty="0"/>
              <a:t> </a:t>
            </a:r>
            <a:r>
              <a:rPr lang="pl-PL" b="1" dirty="0" err="1"/>
              <a:t>Cramer</a:t>
            </a:r>
            <a:endParaRPr lang="pl-PL" dirty="0"/>
          </a:p>
          <a:p>
            <a:r>
              <a:rPr lang="pl-PL" dirty="0"/>
              <a:t>                                </a:t>
            </a:r>
            <a:r>
              <a:rPr lang="pl-PL" b="1" dirty="0" err="1"/>
              <a:t>Members</a:t>
            </a:r>
            <a:r>
              <a:rPr lang="pl-PL" b="1" dirty="0"/>
              <a:t>:</a:t>
            </a:r>
            <a:r>
              <a:rPr lang="pl-PL" dirty="0"/>
              <a:t>  </a:t>
            </a:r>
            <a:r>
              <a:rPr lang="pl-PL" dirty="0" err="1"/>
              <a:t>Maisy</a:t>
            </a:r>
            <a:r>
              <a:rPr lang="pl-PL" dirty="0"/>
              <a:t> Card, </a:t>
            </a:r>
            <a:r>
              <a:rPr lang="pl-PL" dirty="0" err="1"/>
              <a:t>Cynthia</a:t>
            </a:r>
            <a:r>
              <a:rPr lang="pl-PL" dirty="0"/>
              <a:t> Becker, Tara Murphy, </a:t>
            </a:r>
            <a:r>
              <a:rPr lang="pl-PL" dirty="0" err="1"/>
              <a:t>Leala</a:t>
            </a:r>
            <a:r>
              <a:rPr lang="pl-PL" dirty="0"/>
              <a:t> Arnold, </a:t>
            </a:r>
            <a:r>
              <a:rPr lang="pl-PL" dirty="0" err="1"/>
              <a:t>Natasha</a:t>
            </a:r>
            <a:r>
              <a:rPr lang="pl-PL" dirty="0"/>
              <a:t> </a:t>
            </a:r>
            <a:r>
              <a:rPr lang="pl-PL" dirty="0" err="1"/>
              <a:t>Osborne</a:t>
            </a:r>
            <a:r>
              <a:rPr lang="pl-PL" dirty="0"/>
              <a:t>, Aurelia Rodriguez, Paul </a:t>
            </a:r>
            <a:r>
              <a:rPr lang="pl-PL" dirty="0" err="1"/>
              <a:t>Volpe</a:t>
            </a:r>
            <a:endParaRPr lang="pl-PL" dirty="0"/>
          </a:p>
          <a:p>
            <a:r>
              <a:rPr lang="sk-SK" dirty="0"/>
              <a:t> </a:t>
            </a:r>
            <a:endParaRPr lang="en-US" dirty="0"/>
          </a:p>
        </p:txBody>
      </p:sp>
      <p:sp>
        <p:nvSpPr>
          <p:cNvPr id="4" name="Slide Number Placeholder 3"/>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22</a:t>
            </a:fld>
            <a:endParaRPr lang="en-US"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0762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a:xfrm>
            <a:off x="609600" y="2159006"/>
            <a:ext cx="10972800" cy="3967163"/>
          </a:xfrm>
        </p:spPr>
        <p:txBody>
          <a:bodyPr/>
          <a:lstStyle/>
          <a:p>
            <a:r>
              <a:rPr lang="en-US" dirty="0" smtClean="0"/>
              <a:t>Timelines</a:t>
            </a:r>
          </a:p>
          <a:p>
            <a:r>
              <a:rPr lang="en-US" dirty="0" smtClean="0"/>
              <a:t>Continual Feedback</a:t>
            </a:r>
          </a:p>
          <a:p>
            <a:r>
              <a:rPr lang="en-US" dirty="0" smtClean="0"/>
              <a:t>Board reporting</a:t>
            </a:r>
          </a:p>
          <a:p>
            <a:r>
              <a:rPr lang="en-US" dirty="0" err="1"/>
              <a:t>Measureables</a:t>
            </a:r>
            <a:endParaRPr lang="en-US" dirty="0"/>
          </a:p>
          <a:p>
            <a:endParaRPr lang="en-US" dirty="0" smtClean="0"/>
          </a:p>
        </p:txBody>
      </p:sp>
      <p:sp>
        <p:nvSpPr>
          <p:cNvPr id="4" name="Slide Number Placeholder 3"/>
          <p:cNvSpPr>
            <a:spLocks noGrp="1"/>
          </p:cNvSpPr>
          <p:nvPr>
            <p:ph type="sldNum" sz="quarter" idx="12"/>
          </p:nvPr>
        </p:nvSpPr>
        <p:spPr/>
        <p:txBody>
          <a:bodyPr/>
          <a:lstStyle/>
          <a:p>
            <a:pPr algn="r">
              <a:buClr>
                <a:srgbClr val="888888"/>
              </a:buClr>
              <a:buSzPct val="25000"/>
              <a:buFont typeface="Calibri"/>
              <a:buNone/>
            </a:pPr>
            <a:fld id="{00000000-1234-1234-1234-123412341234}" type="slidenum">
              <a:rPr lang="en-US" smtClean="0">
                <a:solidFill>
                  <a:srgbClr val="888888"/>
                </a:solidFill>
                <a:latin typeface="Calibri"/>
                <a:ea typeface="Calibri"/>
                <a:cs typeface="Calibri"/>
                <a:sym typeface="Calibri"/>
              </a:rPr>
              <a:pPr algn="r">
                <a:buClr>
                  <a:srgbClr val="888888"/>
                </a:buClr>
                <a:buSzPct val="25000"/>
                <a:buFont typeface="Calibri"/>
                <a:buNone/>
              </a:pPr>
              <a:t>23</a:t>
            </a:fld>
            <a:endParaRPr lang="en-US"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3746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University of Hong Kong</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Assessment of Library Performance</a:t>
            </a:r>
          </a:p>
          <a:p>
            <a:pPr lvl="1"/>
            <a:r>
              <a:rPr lang="en-US" dirty="0" smtClean="0"/>
              <a:t>Biennial user survey (</a:t>
            </a:r>
            <a:r>
              <a:rPr lang="en-US" dirty="0" err="1" smtClean="0"/>
              <a:t>Insync</a:t>
            </a:r>
            <a:r>
              <a:rPr lang="en-US" dirty="0" smtClean="0"/>
              <a:t>)</a:t>
            </a:r>
          </a:p>
          <a:p>
            <a:pPr marL="0" indent="0">
              <a:buNone/>
            </a:pPr>
            <a:endParaRPr lang="en-US" dirty="0" smtClean="0"/>
          </a:p>
          <a:p>
            <a:pPr marL="0" indent="0">
              <a:buNone/>
            </a:pPr>
            <a:r>
              <a:rPr lang="en-US" dirty="0" smtClean="0"/>
              <a:t>2 User Experience Research</a:t>
            </a:r>
          </a:p>
          <a:p>
            <a:pPr lvl="1"/>
            <a:r>
              <a:rPr lang="en-HK" dirty="0"/>
              <a:t>	</a:t>
            </a:r>
            <a:r>
              <a:rPr lang="en-HK" dirty="0" smtClean="0"/>
              <a:t>Visitors and Residents</a:t>
            </a:r>
          </a:p>
          <a:p>
            <a:pPr lvl="1"/>
            <a:r>
              <a:rPr lang="en-HK" dirty="0"/>
              <a:t>	</a:t>
            </a:r>
            <a:r>
              <a:rPr lang="en-HK" dirty="0" smtClean="0"/>
              <a:t>Behavioural Mapping</a:t>
            </a:r>
          </a:p>
          <a:p>
            <a:pPr lvl="1"/>
            <a:r>
              <a:rPr lang="en-HK" dirty="0"/>
              <a:t>	</a:t>
            </a:r>
            <a:r>
              <a:rPr lang="en-HK" dirty="0" smtClean="0"/>
              <a:t>Non-participant Observation</a:t>
            </a:r>
            <a:endParaRPr lang="en-US" dirty="0" smtClean="0"/>
          </a:p>
        </p:txBody>
      </p:sp>
    </p:spTree>
    <p:extLst>
      <p:ext uri="{BB962C8B-B14F-4D97-AF65-F5344CB8AC3E}">
        <p14:creationId xmlns:p14="http://schemas.microsoft.com/office/powerpoint/2010/main" val="3794360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Assessment of Library </a:t>
            </a:r>
            <a:r>
              <a:rPr lang="en-US" dirty="0" smtClean="0"/>
              <a:t>Performance:</a:t>
            </a:r>
            <a:r>
              <a:rPr lang="en-US" dirty="0"/>
              <a:t/>
            </a:r>
            <a:br>
              <a:rPr lang="en-US" dirty="0"/>
            </a:br>
            <a:r>
              <a:rPr lang="en-US" dirty="0"/>
              <a:t>Biennial </a:t>
            </a:r>
            <a:r>
              <a:rPr lang="en-US" dirty="0" smtClean="0"/>
              <a:t>User Survey</a:t>
            </a:r>
            <a:endParaRPr lang="en-US" dirty="0"/>
          </a:p>
        </p:txBody>
      </p:sp>
      <p:sp>
        <p:nvSpPr>
          <p:cNvPr id="3" name="Content Placeholder 2"/>
          <p:cNvSpPr>
            <a:spLocks noGrp="1"/>
          </p:cNvSpPr>
          <p:nvPr>
            <p:ph idx="1"/>
          </p:nvPr>
        </p:nvSpPr>
        <p:spPr>
          <a:xfrm>
            <a:off x="1921372" y="1913351"/>
            <a:ext cx="8229600" cy="4781128"/>
          </a:xfrm>
        </p:spPr>
        <p:txBody>
          <a:bodyPr>
            <a:normAutofit/>
          </a:bodyPr>
          <a:lstStyle/>
          <a:p>
            <a:r>
              <a:rPr lang="en-US" dirty="0" smtClean="0"/>
              <a:t>Australia, New Zealand, Singapore, HK, North America</a:t>
            </a:r>
          </a:p>
          <a:p>
            <a:r>
              <a:rPr lang="en-US" dirty="0" err="1" smtClean="0"/>
              <a:t>ServQual</a:t>
            </a:r>
            <a:endParaRPr lang="en-US" dirty="0" smtClean="0"/>
          </a:p>
          <a:p>
            <a:r>
              <a:rPr lang="en-US" dirty="0" smtClean="0"/>
              <a:t>Importance vs Performance</a:t>
            </a:r>
          </a:p>
          <a:p>
            <a:r>
              <a:rPr lang="en-US" dirty="0" smtClean="0"/>
              <a:t>Likert Scale (1-7)</a:t>
            </a:r>
          </a:p>
          <a:p>
            <a:r>
              <a:rPr lang="en-US" dirty="0" smtClean="0"/>
              <a:t>Gap analysis (28 questions)</a:t>
            </a:r>
          </a:p>
          <a:p>
            <a:r>
              <a:rPr lang="en-US" dirty="0" smtClean="0"/>
              <a:t>Freeform comments</a:t>
            </a:r>
          </a:p>
          <a:p>
            <a:r>
              <a:rPr lang="en-US" dirty="0" smtClean="0"/>
              <a:t>Benchmarking tool</a:t>
            </a:r>
          </a:p>
          <a:p>
            <a:r>
              <a:rPr lang="en-US" dirty="0" smtClean="0"/>
              <a:t>Performance improvement tracking</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097" y="3822200"/>
            <a:ext cx="31908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2888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Biennial User Survey</a:t>
            </a:r>
            <a:endParaRPr lang="en-US" dirty="0"/>
          </a:p>
        </p:txBody>
      </p:sp>
      <p:sp>
        <p:nvSpPr>
          <p:cNvPr id="3" name="Content Placeholder 2"/>
          <p:cNvSpPr>
            <a:spLocks noGrp="1"/>
          </p:cNvSpPr>
          <p:nvPr>
            <p:ph idx="1"/>
          </p:nvPr>
        </p:nvSpPr>
        <p:spPr/>
        <p:txBody>
          <a:bodyPr/>
          <a:lstStyle/>
          <a:p>
            <a:r>
              <a:rPr lang="en-US" dirty="0" smtClean="0"/>
              <a:t>Communication</a:t>
            </a:r>
          </a:p>
          <a:p>
            <a:r>
              <a:rPr lang="en-US" dirty="0" smtClean="0"/>
              <a:t>Service Delivery</a:t>
            </a:r>
          </a:p>
          <a:p>
            <a:r>
              <a:rPr lang="en-US" dirty="0" smtClean="0"/>
              <a:t>Facilities &amp; Equipment</a:t>
            </a:r>
          </a:p>
          <a:p>
            <a:r>
              <a:rPr lang="en-US" dirty="0" smtClean="0"/>
              <a:t>Information Resources</a:t>
            </a:r>
          </a:p>
          <a:p>
            <a:r>
              <a:rPr lang="en-HK" dirty="0" smtClean="0"/>
              <a:t>Extras??</a:t>
            </a:r>
            <a:endParaRPr lang="en-US"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81" y="1988840"/>
            <a:ext cx="31908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684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600" y="260648"/>
            <a:ext cx="7203496" cy="633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939217" y="3131393"/>
            <a:ext cx="6308907" cy="923330"/>
          </a:xfrm>
          <a:prstGeom prst="rect">
            <a:avLst/>
          </a:prstGeom>
          <a:noFill/>
          <a:scene3d>
            <a:camera prst="isometricOffAxis1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0000"/>
                </a:solidFill>
                <a:effectLst>
                  <a:outerShdw blurRad="50800" dist="39000" dir="5460000" algn="tl">
                    <a:srgbClr val="000000">
                      <a:alpha val="38000"/>
                    </a:srgbClr>
                  </a:outerShdw>
                </a:effectLst>
              </a:rPr>
              <a:t>Sample “Gap” Survey</a:t>
            </a:r>
          </a:p>
        </p:txBody>
      </p:sp>
    </p:spTree>
    <p:extLst>
      <p:ext uri="{BB962C8B-B14F-4D97-AF65-F5344CB8AC3E}">
        <p14:creationId xmlns:p14="http://schemas.microsoft.com/office/powerpoint/2010/main" val="4234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 y="0"/>
            <a:ext cx="12188116" cy="6858000"/>
          </a:xfrm>
          <a:prstGeom prst="rect">
            <a:avLst/>
          </a:prstGeom>
        </p:spPr>
      </p:pic>
      <p:sp>
        <p:nvSpPr>
          <p:cNvPr id="3" name="Rectangle 2"/>
          <p:cNvSpPr/>
          <p:nvPr/>
        </p:nvSpPr>
        <p:spPr>
          <a:xfrm>
            <a:off x="3957116" y="3294231"/>
            <a:ext cx="4277773" cy="923330"/>
          </a:xfrm>
          <a:prstGeom prst="rect">
            <a:avLst/>
          </a:prstGeom>
          <a:noFill/>
          <a:scene3d>
            <a:camera prst="isometricOffAxis1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0000"/>
                </a:solidFill>
                <a:effectLst>
                  <a:outerShdw blurRad="50800" dist="39000" dir="5460000" algn="tl">
                    <a:srgbClr val="000000">
                      <a:alpha val="38000"/>
                    </a:srgbClr>
                  </a:outerShdw>
                </a:effectLst>
              </a:rPr>
              <a:t>Top 10 Factors</a:t>
            </a:r>
          </a:p>
        </p:txBody>
      </p:sp>
    </p:spTree>
    <p:extLst>
      <p:ext uri="{BB962C8B-B14F-4D97-AF65-F5344CB8AC3E}">
        <p14:creationId xmlns:p14="http://schemas.microsoft.com/office/powerpoint/2010/main" val="27846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012" y="36652"/>
            <a:ext cx="8267177" cy="6839979"/>
          </a:xfrm>
          <a:prstGeom prst="rect">
            <a:avLst/>
          </a:prstGeom>
        </p:spPr>
      </p:pic>
      <p:sp>
        <p:nvSpPr>
          <p:cNvPr id="3" name="Rectangle 2"/>
          <p:cNvSpPr/>
          <p:nvPr/>
        </p:nvSpPr>
        <p:spPr>
          <a:xfrm>
            <a:off x="2136367" y="2967335"/>
            <a:ext cx="7256602" cy="923330"/>
          </a:xfrm>
          <a:prstGeom prst="rect">
            <a:avLst/>
          </a:prstGeom>
          <a:noFill/>
          <a:scene3d>
            <a:camera prst="isometricOffAxis1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0000"/>
                </a:solidFill>
                <a:effectLst>
                  <a:outerShdw blurRad="50800" dist="39000" dir="5460000" algn="tl">
                    <a:srgbClr val="000000">
                      <a:alpha val="38000"/>
                    </a:srgbClr>
                  </a:outerShdw>
                </a:effectLst>
              </a:rPr>
              <a:t>Ranked by “Importance”</a:t>
            </a:r>
          </a:p>
        </p:txBody>
      </p:sp>
    </p:spTree>
    <p:extLst>
      <p:ext uri="{BB962C8B-B14F-4D97-AF65-F5344CB8AC3E}">
        <p14:creationId xmlns:p14="http://schemas.microsoft.com/office/powerpoint/2010/main" val="55717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7F035B-88D0-45F9-A71A-708155A8936B}"/>
              </a:ext>
            </a:extLst>
          </p:cNvPr>
          <p:cNvSpPr>
            <a:spLocks noGrp="1"/>
          </p:cNvSpPr>
          <p:nvPr>
            <p:ph type="subTitle" idx="1"/>
          </p:nvPr>
        </p:nvSpPr>
        <p:spPr>
          <a:xfrm>
            <a:off x="635858" y="1685308"/>
            <a:ext cx="11703036" cy="2776527"/>
          </a:xfrm>
        </p:spPr>
        <p:txBody>
          <a:bodyPr>
            <a:noAutofit/>
          </a:bodyPr>
          <a:lstStyle/>
          <a:p>
            <a:pPr marL="311250" indent="-311250" algn="l">
              <a:lnSpc>
                <a:spcPct val="150000"/>
              </a:lnSpc>
              <a:buFont typeface="Arial" panose="020B0604020202020204" pitchFamily="34" charset="0"/>
              <a:buChar char="•"/>
            </a:pPr>
            <a:r>
              <a:rPr lang="en-US" dirty="0">
                <a:latin typeface="Cambria" panose="02040503050406030204" pitchFamily="18" charset="0"/>
              </a:rPr>
              <a:t>Comprised of </a:t>
            </a:r>
            <a:endParaRPr lang="en-US" dirty="0" smtClean="0">
              <a:latin typeface="Cambria" panose="02040503050406030204" pitchFamily="18" charset="0"/>
            </a:endParaRPr>
          </a:p>
          <a:p>
            <a:pPr marL="768450" lvl="1" indent="-311250" algn="l">
              <a:lnSpc>
                <a:spcPct val="150000"/>
              </a:lnSpc>
              <a:buFont typeface="Arial" panose="020B0604020202020204" pitchFamily="34" charset="0"/>
              <a:buChar char="•"/>
            </a:pPr>
            <a:r>
              <a:rPr lang="en-US" dirty="0" smtClean="0">
                <a:latin typeface="Cambria" panose="02040503050406030204" pitchFamily="18" charset="0"/>
              </a:rPr>
              <a:t>5 </a:t>
            </a:r>
            <a:r>
              <a:rPr lang="en-US" dirty="0">
                <a:latin typeface="Cambria" panose="02040503050406030204" pitchFamily="18" charset="0"/>
              </a:rPr>
              <a:t>staff, </a:t>
            </a:r>
            <a:endParaRPr lang="en-US" dirty="0" smtClean="0">
              <a:latin typeface="Cambria" panose="02040503050406030204" pitchFamily="18" charset="0"/>
            </a:endParaRPr>
          </a:p>
          <a:p>
            <a:pPr marL="768450" lvl="1" indent="-311250" algn="l">
              <a:lnSpc>
                <a:spcPct val="150000"/>
              </a:lnSpc>
              <a:buFont typeface="Arial" panose="020B0604020202020204" pitchFamily="34" charset="0"/>
              <a:buChar char="•"/>
            </a:pPr>
            <a:r>
              <a:rPr lang="en-US" dirty="0" smtClean="0">
                <a:latin typeface="Cambria" panose="02040503050406030204" pitchFamily="18" charset="0"/>
              </a:rPr>
              <a:t>Library </a:t>
            </a:r>
            <a:r>
              <a:rPr lang="en-US" dirty="0">
                <a:latin typeface="Cambria" panose="02040503050406030204" pitchFamily="18" charset="0"/>
              </a:rPr>
              <a:t>Director </a:t>
            </a:r>
            <a:r>
              <a:rPr lang="en-US" dirty="0" smtClean="0">
                <a:latin typeface="Cambria" panose="02040503050406030204" pitchFamily="18" charset="0"/>
              </a:rPr>
              <a:t>and</a:t>
            </a:r>
          </a:p>
          <a:p>
            <a:pPr marL="768450" lvl="1" indent="-311250" algn="l">
              <a:lnSpc>
                <a:spcPct val="150000"/>
              </a:lnSpc>
              <a:buFont typeface="Arial" panose="020B0604020202020204" pitchFamily="34" charset="0"/>
              <a:buChar char="•"/>
            </a:pPr>
            <a:r>
              <a:rPr lang="en-US" dirty="0" smtClean="0">
                <a:latin typeface="Cambria" panose="02040503050406030204" pitchFamily="18" charset="0"/>
              </a:rPr>
              <a:t> </a:t>
            </a:r>
            <a:r>
              <a:rPr lang="en-US" dirty="0">
                <a:latin typeface="Cambria" panose="02040503050406030204" pitchFamily="18" charset="0"/>
              </a:rPr>
              <a:t>4 Trustees</a:t>
            </a:r>
          </a:p>
          <a:p>
            <a:pPr marL="311250" indent="-311250" algn="l">
              <a:lnSpc>
                <a:spcPct val="150000"/>
              </a:lnSpc>
              <a:buFont typeface="Arial" panose="020B0604020202020204" pitchFamily="34" charset="0"/>
              <a:buChar char="•"/>
            </a:pPr>
            <a:r>
              <a:rPr lang="en-US" dirty="0" smtClean="0">
                <a:latin typeface="Cambria" panose="02040503050406030204" pitchFamily="18" charset="0"/>
              </a:rPr>
              <a:t>Ongoing </a:t>
            </a:r>
            <a:r>
              <a:rPr lang="en-US" dirty="0">
                <a:latin typeface="Cambria" panose="02040503050406030204" pitchFamily="18" charset="0"/>
              </a:rPr>
              <a:t>meetings scheduled every other </a:t>
            </a:r>
            <a:r>
              <a:rPr lang="en-US" dirty="0" smtClean="0">
                <a:latin typeface="Cambria" panose="02040503050406030204" pitchFamily="18" charset="0"/>
              </a:rPr>
              <a:t>week</a:t>
            </a:r>
            <a:endParaRPr lang="en-US" dirty="0">
              <a:latin typeface="Cambria" panose="02040503050406030204" pitchFamily="18" charset="0"/>
            </a:endParaRPr>
          </a:p>
        </p:txBody>
      </p:sp>
      <p:sp>
        <p:nvSpPr>
          <p:cNvPr id="4" name="Title 1">
            <a:extLst>
              <a:ext uri="{FF2B5EF4-FFF2-40B4-BE49-F238E27FC236}">
                <a16:creationId xmlns:a16="http://schemas.microsoft.com/office/drawing/2014/main" xmlns="" id="{C6824070-C5C8-4E9A-9148-B57601CF61E2}"/>
              </a:ext>
            </a:extLst>
          </p:cNvPr>
          <p:cNvSpPr txBox="1">
            <a:spLocks/>
          </p:cNvSpPr>
          <p:nvPr/>
        </p:nvSpPr>
        <p:spPr>
          <a:xfrm>
            <a:off x="747657" y="385590"/>
            <a:ext cx="10081927" cy="1169590"/>
          </a:xfrm>
          <a:prstGeom prst="rect">
            <a:avLst/>
          </a:prstGeom>
        </p:spPr>
        <p:txBody>
          <a:bodyPr vert="horz" lIns="83000" tIns="41500" rIns="83000" bIns="4150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rgbClr val="3D255D"/>
                </a:solidFill>
                <a:latin typeface="Cambria" panose="02040503050406030204" pitchFamily="18" charset="0"/>
                <a:sym typeface="Arial"/>
              </a:rPr>
              <a:t>Strategic Planning @ NPL</a:t>
            </a:r>
          </a:p>
          <a:p>
            <a:pPr algn="l"/>
            <a:r>
              <a:rPr lang="en-US" sz="3600" b="1" dirty="0" smtClean="0">
                <a:solidFill>
                  <a:srgbClr val="3D255D"/>
                </a:solidFill>
                <a:latin typeface="Cambria" panose="02040503050406030204" pitchFamily="18" charset="0"/>
                <a:sym typeface="Arial"/>
              </a:rPr>
              <a:t>Steering </a:t>
            </a:r>
            <a:r>
              <a:rPr lang="en-US" sz="3600" b="1" dirty="0">
                <a:solidFill>
                  <a:srgbClr val="3D255D"/>
                </a:solidFill>
                <a:latin typeface="Cambria" panose="02040503050406030204" pitchFamily="18" charset="0"/>
                <a:sym typeface="Arial"/>
              </a:rPr>
              <a:t>Committee</a:t>
            </a:r>
          </a:p>
        </p:txBody>
      </p:sp>
      <p:sp>
        <p:nvSpPr>
          <p:cNvPr id="6" name="Slide Number Placeholder 5"/>
          <p:cNvSpPr>
            <a:spLocks noGrp="1"/>
          </p:cNvSpPr>
          <p:nvPr>
            <p:ph type="sldNum" sz="quarter" idx="4294967295"/>
          </p:nvPr>
        </p:nvSpPr>
        <p:spPr>
          <a:xfrm>
            <a:off x="5842326" y="6362881"/>
            <a:ext cx="2744353" cy="364512"/>
          </a:xfrm>
          <a:prstGeom prst="rect">
            <a:avLst/>
          </a:prstGeom>
        </p:spPr>
        <p:txBody>
          <a:bodyPr lIns="83000" tIns="41500" rIns="83000" bIns="41500"/>
          <a:lstStyle/>
          <a:p>
            <a:fld id="{97254664-30E1-4232-8551-5DEFE1F270B3}" type="slidenum">
              <a:rPr lang="en-US" smtClean="0">
                <a:solidFill>
                  <a:prstClr val="black">
                    <a:lumMod val="65000"/>
                    <a:lumOff val="35000"/>
                  </a:prstClr>
                </a:solidFill>
              </a:rPr>
              <a:pPr/>
              <a:t>3</a:t>
            </a:fld>
            <a:endParaRPr lang="en-US">
              <a:solidFill>
                <a:prstClr val="black">
                  <a:lumMod val="65000"/>
                  <a:lumOff val="35000"/>
                </a:prstClr>
              </a:solidFill>
            </a:endParaRPr>
          </a:p>
        </p:txBody>
      </p:sp>
    </p:spTree>
    <p:extLst>
      <p:ext uri="{BB962C8B-B14F-4D97-AF65-F5344CB8AC3E}">
        <p14:creationId xmlns:p14="http://schemas.microsoft.com/office/powerpoint/2010/main" val="3767100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593" y="1856"/>
            <a:ext cx="8202595" cy="6856143"/>
          </a:xfrm>
          <a:prstGeom prst="rect">
            <a:avLst/>
          </a:prstGeom>
        </p:spPr>
      </p:pic>
      <p:sp>
        <p:nvSpPr>
          <p:cNvPr id="3" name="Rectangle 2"/>
          <p:cNvSpPr/>
          <p:nvPr/>
        </p:nvSpPr>
        <p:spPr>
          <a:xfrm>
            <a:off x="1950644" y="2967335"/>
            <a:ext cx="7628049" cy="923330"/>
          </a:xfrm>
          <a:prstGeom prst="rect">
            <a:avLst/>
          </a:prstGeom>
          <a:noFill/>
          <a:scene3d>
            <a:camera prst="isometricOffAxis1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0000"/>
                </a:solidFill>
                <a:effectLst>
                  <a:outerShdw blurRad="50800" dist="39000" dir="5460000" algn="tl">
                    <a:srgbClr val="000000">
                      <a:alpha val="38000"/>
                    </a:srgbClr>
                  </a:outerShdw>
                </a:effectLst>
              </a:rPr>
              <a:t>Ranked by “Performance”</a:t>
            </a:r>
          </a:p>
        </p:txBody>
      </p:sp>
    </p:spTree>
    <p:extLst>
      <p:ext uri="{BB962C8B-B14F-4D97-AF65-F5344CB8AC3E}">
        <p14:creationId xmlns:p14="http://schemas.microsoft.com/office/powerpoint/2010/main" val="372858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2723" y="-5804"/>
            <a:ext cx="8293568" cy="6863803"/>
          </a:xfrm>
          <a:prstGeom prst="rect">
            <a:avLst/>
          </a:prstGeom>
        </p:spPr>
      </p:pic>
      <p:sp>
        <p:nvSpPr>
          <p:cNvPr id="3" name="Rectangle 2"/>
          <p:cNvSpPr/>
          <p:nvPr/>
        </p:nvSpPr>
        <p:spPr>
          <a:xfrm>
            <a:off x="2927653" y="2998468"/>
            <a:ext cx="5077929" cy="923330"/>
          </a:xfrm>
          <a:prstGeom prst="rect">
            <a:avLst/>
          </a:prstGeom>
          <a:noFill/>
          <a:scene3d>
            <a:camera prst="isometricOffAxis1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0000"/>
                </a:solidFill>
                <a:effectLst>
                  <a:outerShdw blurRad="50800" dist="39000" dir="5460000" algn="tl">
                    <a:srgbClr val="000000">
                      <a:alpha val="38000"/>
                    </a:srgbClr>
                  </a:outerShdw>
                </a:effectLst>
              </a:rPr>
              <a:t>Ranked by “Gap”</a:t>
            </a:r>
          </a:p>
        </p:txBody>
      </p:sp>
    </p:spTree>
    <p:extLst>
      <p:ext uri="{BB962C8B-B14F-4D97-AF65-F5344CB8AC3E}">
        <p14:creationId xmlns:p14="http://schemas.microsoft.com/office/powerpoint/2010/main" val="264889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624"/>
            <a:ext cx="9036496"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25714" y="2967335"/>
            <a:ext cx="5477910" cy="923330"/>
          </a:xfrm>
          <a:prstGeom prst="rect">
            <a:avLst/>
          </a:prstGeom>
          <a:noFill/>
          <a:scene3d>
            <a:camera prst="isometricOffAxis1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FF0000"/>
                </a:solidFill>
                <a:effectLst>
                  <a:outerShdw blurRad="50800" dist="39000" dir="5460000" algn="tl">
                    <a:srgbClr val="000000">
                      <a:alpha val="38000"/>
                    </a:srgbClr>
                  </a:outerShdw>
                </a:effectLst>
              </a:rPr>
              <a:t>Tracking over time</a:t>
            </a:r>
          </a:p>
        </p:txBody>
      </p:sp>
    </p:spTree>
    <p:extLst>
      <p:ext uri="{BB962C8B-B14F-4D97-AF65-F5344CB8AC3E}">
        <p14:creationId xmlns:p14="http://schemas.microsoft.com/office/powerpoint/2010/main" val="246496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Performance tracking and benchmarking</a:t>
            </a:r>
            <a:endParaRPr lang="en-US" dirty="0"/>
          </a:p>
        </p:txBody>
      </p:sp>
      <p:pic>
        <p:nvPicPr>
          <p:cNvPr id="5" name="Picture 4"/>
          <p:cNvPicPr>
            <a:picLocks noChangeAspect="1"/>
          </p:cNvPicPr>
          <p:nvPr/>
        </p:nvPicPr>
        <p:blipFill>
          <a:blip r:embed="rId2"/>
          <a:stretch>
            <a:fillRect/>
          </a:stretch>
        </p:blipFill>
        <p:spPr>
          <a:xfrm>
            <a:off x="1357315" y="3857631"/>
            <a:ext cx="9477375" cy="3000375"/>
          </a:xfrm>
          <a:prstGeom prst="rect">
            <a:avLst/>
          </a:prstGeom>
        </p:spPr>
      </p:pic>
      <p:pic>
        <p:nvPicPr>
          <p:cNvPr id="6" name="Picture 5"/>
          <p:cNvPicPr>
            <a:picLocks noChangeAspect="1"/>
          </p:cNvPicPr>
          <p:nvPr/>
        </p:nvPicPr>
        <p:blipFill>
          <a:blip r:embed="rId3"/>
          <a:stretch>
            <a:fillRect/>
          </a:stretch>
        </p:blipFill>
        <p:spPr>
          <a:xfrm>
            <a:off x="1357317" y="1302125"/>
            <a:ext cx="9477375" cy="2600325"/>
          </a:xfrm>
          <a:prstGeom prst="rect">
            <a:avLst/>
          </a:prstGeom>
        </p:spPr>
      </p:pic>
    </p:spTree>
    <p:extLst>
      <p:ext uri="{BB962C8B-B14F-4D97-AF65-F5344CB8AC3E}">
        <p14:creationId xmlns:p14="http://schemas.microsoft.com/office/powerpoint/2010/main" val="24833947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HK" sz="4800" dirty="0" smtClean="0"/>
              <a:t>2 </a:t>
            </a:r>
            <a:r>
              <a:rPr lang="en-US" sz="4800" dirty="0" smtClean="0"/>
              <a:t>User Experience (UX) Research</a:t>
            </a:r>
            <a:endParaRPr lang="en-US" sz="4800" dirty="0"/>
          </a:p>
        </p:txBody>
      </p:sp>
      <p:sp>
        <p:nvSpPr>
          <p:cNvPr id="3" name="Content Placeholder 2"/>
          <p:cNvSpPr>
            <a:spLocks noGrp="1"/>
          </p:cNvSpPr>
          <p:nvPr>
            <p:ph idx="1"/>
          </p:nvPr>
        </p:nvSpPr>
        <p:spPr/>
        <p:txBody>
          <a:bodyPr>
            <a:normAutofit/>
          </a:bodyPr>
          <a:lstStyle/>
          <a:p>
            <a:pPr marL="0" indent="0">
              <a:buNone/>
            </a:pPr>
            <a:r>
              <a:rPr lang="en-HK" sz="4000" dirty="0" smtClean="0">
                <a:latin typeface="Calibri Light" panose="020F0302020204030204" pitchFamily="34" charset="0"/>
                <a:cs typeface="Calibri Light" panose="020F0302020204030204" pitchFamily="34" charset="0"/>
              </a:rPr>
              <a:t>Visitors and Residents</a:t>
            </a:r>
          </a:p>
          <a:p>
            <a:pPr marL="0" indent="0">
              <a:buNone/>
            </a:pPr>
            <a:r>
              <a:rPr lang="en-HK" sz="4000" dirty="0" smtClean="0">
                <a:latin typeface="Calibri Light" panose="020F0302020204030204" pitchFamily="34" charset="0"/>
                <a:cs typeface="Calibri Light" panose="020F0302020204030204" pitchFamily="34" charset="0"/>
              </a:rPr>
              <a:t>Behavioural Mapping</a:t>
            </a:r>
          </a:p>
          <a:p>
            <a:pPr marL="0" indent="0">
              <a:buNone/>
            </a:pPr>
            <a:r>
              <a:rPr lang="en-HK" sz="4000" dirty="0" smtClean="0">
                <a:latin typeface="Calibri Light" panose="020F0302020204030204" pitchFamily="34" charset="0"/>
                <a:cs typeface="Calibri Light" panose="020F0302020204030204" pitchFamily="34" charset="0"/>
              </a:rPr>
              <a:t>Non-participant Observation</a:t>
            </a:r>
          </a:p>
          <a:p>
            <a:endParaRPr lang="en-US" sz="4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75634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325" y="372063"/>
            <a:ext cx="11346841" cy="6382598"/>
          </a:xfrm>
          <a:prstGeom prst="rect">
            <a:avLst/>
          </a:prstGeom>
        </p:spPr>
      </p:pic>
      <p:pic>
        <p:nvPicPr>
          <p:cNvPr id="5" name="Picture 4"/>
          <p:cNvPicPr>
            <a:picLocks noChangeAspect="1"/>
          </p:cNvPicPr>
          <p:nvPr/>
        </p:nvPicPr>
        <p:blipFill>
          <a:blip r:embed="rId3"/>
          <a:stretch>
            <a:fillRect/>
          </a:stretch>
        </p:blipFill>
        <p:spPr>
          <a:xfrm>
            <a:off x="309325" y="6593102"/>
            <a:ext cx="4590687" cy="323116"/>
          </a:xfrm>
          <a:prstGeom prst="rect">
            <a:avLst/>
          </a:prstGeom>
        </p:spPr>
      </p:pic>
    </p:spTree>
    <p:extLst>
      <p:ext uri="{BB962C8B-B14F-4D97-AF65-F5344CB8AC3E}">
        <p14:creationId xmlns:p14="http://schemas.microsoft.com/office/powerpoint/2010/main" val="3893455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0732" y="167133"/>
            <a:ext cx="8855901" cy="6643894"/>
          </a:xfrm>
          <a:prstGeom prst="rect">
            <a:avLst/>
          </a:prstGeom>
        </p:spPr>
      </p:pic>
      <p:sp>
        <p:nvSpPr>
          <p:cNvPr id="4" name="TextBox 3"/>
          <p:cNvSpPr txBox="1"/>
          <p:nvPr/>
        </p:nvSpPr>
        <p:spPr>
          <a:xfrm>
            <a:off x="9356946" y="1716072"/>
            <a:ext cx="2778133" cy="1323439"/>
          </a:xfrm>
          <a:prstGeom prst="rect">
            <a:avLst/>
          </a:prstGeom>
          <a:noFill/>
        </p:spPr>
        <p:txBody>
          <a:bodyPr wrap="none" rtlCol="0">
            <a:spAutoFit/>
          </a:bodyPr>
          <a:lstStyle/>
          <a:p>
            <a:r>
              <a:rPr lang="en-HK" sz="4000" b="1" dirty="0" smtClean="0">
                <a:solidFill>
                  <a:schemeClr val="accent6">
                    <a:lumMod val="50000"/>
                  </a:schemeClr>
                </a:solidFill>
              </a:rPr>
              <a:t>HKU 1</a:t>
            </a:r>
            <a:r>
              <a:rPr lang="en-HK" sz="4000" b="1" baseline="30000" dirty="0" smtClean="0">
                <a:solidFill>
                  <a:schemeClr val="accent6">
                    <a:lumMod val="50000"/>
                  </a:schemeClr>
                </a:solidFill>
              </a:rPr>
              <a:t>st</a:t>
            </a:r>
            <a:r>
              <a:rPr lang="en-HK" sz="4000" b="1" dirty="0" smtClean="0">
                <a:solidFill>
                  <a:schemeClr val="accent6">
                    <a:lumMod val="50000"/>
                  </a:schemeClr>
                </a:solidFill>
              </a:rPr>
              <a:t> Year</a:t>
            </a:r>
          </a:p>
          <a:p>
            <a:r>
              <a:rPr lang="en-HK" sz="4000" b="1" dirty="0" smtClean="0">
                <a:solidFill>
                  <a:schemeClr val="accent6">
                    <a:lumMod val="50000"/>
                  </a:schemeClr>
                </a:solidFill>
              </a:rPr>
              <a:t>Undergrad</a:t>
            </a:r>
            <a:endParaRPr lang="en-US" sz="4000" b="1" dirty="0">
              <a:solidFill>
                <a:schemeClr val="accent6">
                  <a:lumMod val="50000"/>
                </a:schemeClr>
              </a:solidFill>
            </a:endParaRPr>
          </a:p>
        </p:txBody>
      </p:sp>
    </p:spTree>
    <p:extLst>
      <p:ext uri="{BB962C8B-B14F-4D97-AF65-F5344CB8AC3E}">
        <p14:creationId xmlns:p14="http://schemas.microsoft.com/office/powerpoint/2010/main" val="2116863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741" y="41110"/>
            <a:ext cx="9800575" cy="6816890"/>
          </a:xfrm>
          <a:prstGeom prst="rect">
            <a:avLst/>
          </a:prstGeom>
        </p:spPr>
      </p:pic>
      <p:sp>
        <p:nvSpPr>
          <p:cNvPr id="3" name="TextBox 2"/>
          <p:cNvSpPr txBox="1"/>
          <p:nvPr/>
        </p:nvSpPr>
        <p:spPr>
          <a:xfrm>
            <a:off x="9356946" y="1716072"/>
            <a:ext cx="2778133" cy="1323439"/>
          </a:xfrm>
          <a:prstGeom prst="rect">
            <a:avLst/>
          </a:prstGeom>
          <a:noFill/>
        </p:spPr>
        <p:txBody>
          <a:bodyPr wrap="none" rtlCol="0">
            <a:spAutoFit/>
          </a:bodyPr>
          <a:lstStyle/>
          <a:p>
            <a:r>
              <a:rPr lang="en-HK" sz="4000" b="1" dirty="0" smtClean="0">
                <a:solidFill>
                  <a:schemeClr val="accent6">
                    <a:lumMod val="50000"/>
                  </a:schemeClr>
                </a:solidFill>
              </a:rPr>
              <a:t>HKU 1</a:t>
            </a:r>
            <a:r>
              <a:rPr lang="en-HK" sz="4000" b="1" baseline="30000" dirty="0" smtClean="0">
                <a:solidFill>
                  <a:schemeClr val="accent6">
                    <a:lumMod val="50000"/>
                  </a:schemeClr>
                </a:solidFill>
              </a:rPr>
              <a:t>st</a:t>
            </a:r>
            <a:r>
              <a:rPr lang="en-HK" sz="4000" b="1" dirty="0" smtClean="0">
                <a:solidFill>
                  <a:schemeClr val="accent6">
                    <a:lumMod val="50000"/>
                  </a:schemeClr>
                </a:solidFill>
              </a:rPr>
              <a:t> Year</a:t>
            </a:r>
          </a:p>
          <a:p>
            <a:r>
              <a:rPr lang="en-HK" sz="4000" b="1" dirty="0" smtClean="0">
                <a:solidFill>
                  <a:schemeClr val="accent6">
                    <a:lumMod val="50000"/>
                  </a:schemeClr>
                </a:solidFill>
              </a:rPr>
              <a:t>Undergrad</a:t>
            </a:r>
            <a:endParaRPr lang="en-US" sz="4000" b="1" dirty="0">
              <a:solidFill>
                <a:schemeClr val="accent6">
                  <a:lumMod val="50000"/>
                </a:schemeClr>
              </a:solidFill>
            </a:endParaRPr>
          </a:p>
        </p:txBody>
      </p:sp>
    </p:spTree>
    <p:extLst>
      <p:ext uri="{BB962C8B-B14F-4D97-AF65-F5344CB8AC3E}">
        <p14:creationId xmlns:p14="http://schemas.microsoft.com/office/powerpoint/2010/main" val="2949857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
            <a:ext cx="9018739" cy="6764055"/>
          </a:xfrm>
          <a:prstGeom prst="rect">
            <a:avLst/>
          </a:prstGeom>
        </p:spPr>
      </p:pic>
      <p:sp>
        <p:nvSpPr>
          <p:cNvPr id="3" name="TextBox 2"/>
          <p:cNvSpPr txBox="1"/>
          <p:nvPr/>
        </p:nvSpPr>
        <p:spPr>
          <a:xfrm>
            <a:off x="8707456" y="1528181"/>
            <a:ext cx="3484544" cy="1323439"/>
          </a:xfrm>
          <a:prstGeom prst="rect">
            <a:avLst/>
          </a:prstGeom>
          <a:noFill/>
        </p:spPr>
        <p:txBody>
          <a:bodyPr wrap="none" rtlCol="0">
            <a:spAutoFit/>
          </a:bodyPr>
          <a:lstStyle/>
          <a:p>
            <a:r>
              <a:rPr lang="en-HK" sz="4000" b="1" dirty="0" smtClean="0">
                <a:solidFill>
                  <a:schemeClr val="accent6">
                    <a:lumMod val="50000"/>
                  </a:schemeClr>
                </a:solidFill>
              </a:rPr>
              <a:t>HKU Later</a:t>
            </a:r>
          </a:p>
          <a:p>
            <a:r>
              <a:rPr lang="en-HK" sz="4000" b="1" dirty="0" smtClean="0">
                <a:solidFill>
                  <a:schemeClr val="accent6">
                    <a:lumMod val="50000"/>
                  </a:schemeClr>
                </a:solidFill>
              </a:rPr>
              <a:t>Year Undergrad</a:t>
            </a:r>
            <a:endParaRPr lang="en-US" sz="4000" b="1" dirty="0">
              <a:solidFill>
                <a:schemeClr val="accent6">
                  <a:lumMod val="50000"/>
                </a:schemeClr>
              </a:solidFill>
            </a:endParaRPr>
          </a:p>
        </p:txBody>
      </p:sp>
    </p:spTree>
    <p:extLst>
      <p:ext uri="{BB962C8B-B14F-4D97-AF65-F5344CB8AC3E}">
        <p14:creationId xmlns:p14="http://schemas.microsoft.com/office/powerpoint/2010/main" val="3197106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517059" cy="6858000"/>
          </a:xfrm>
          <a:prstGeom prst="rect">
            <a:avLst/>
          </a:prstGeom>
        </p:spPr>
      </p:pic>
      <p:sp>
        <p:nvSpPr>
          <p:cNvPr id="3" name="TextBox 2"/>
          <p:cNvSpPr txBox="1"/>
          <p:nvPr/>
        </p:nvSpPr>
        <p:spPr>
          <a:xfrm>
            <a:off x="8707456" y="1528181"/>
            <a:ext cx="3484544" cy="1323439"/>
          </a:xfrm>
          <a:prstGeom prst="rect">
            <a:avLst/>
          </a:prstGeom>
          <a:noFill/>
        </p:spPr>
        <p:txBody>
          <a:bodyPr wrap="none" rtlCol="0">
            <a:spAutoFit/>
          </a:bodyPr>
          <a:lstStyle/>
          <a:p>
            <a:r>
              <a:rPr lang="en-HK" sz="4000" b="1" dirty="0" smtClean="0">
                <a:solidFill>
                  <a:schemeClr val="accent6">
                    <a:lumMod val="50000"/>
                  </a:schemeClr>
                </a:solidFill>
              </a:rPr>
              <a:t>HKU Later</a:t>
            </a:r>
          </a:p>
          <a:p>
            <a:r>
              <a:rPr lang="en-HK" sz="4000" b="1" dirty="0" smtClean="0">
                <a:solidFill>
                  <a:schemeClr val="accent6">
                    <a:lumMod val="50000"/>
                  </a:schemeClr>
                </a:solidFill>
              </a:rPr>
              <a:t>Year Undergrad</a:t>
            </a:r>
            <a:endParaRPr lang="en-US" sz="4000" b="1" dirty="0">
              <a:solidFill>
                <a:schemeClr val="accent6">
                  <a:lumMod val="50000"/>
                </a:schemeClr>
              </a:solidFill>
            </a:endParaRPr>
          </a:p>
        </p:txBody>
      </p:sp>
    </p:spTree>
    <p:extLst>
      <p:ext uri="{BB962C8B-B14F-4D97-AF65-F5344CB8AC3E}">
        <p14:creationId xmlns:p14="http://schemas.microsoft.com/office/powerpoint/2010/main" val="314659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76" y="152399"/>
            <a:ext cx="10971648" cy="1143000"/>
          </a:xfrm>
        </p:spPr>
        <p:txBody>
          <a:bodyPr>
            <a:normAutofit/>
          </a:bodyPr>
          <a:lstStyle/>
          <a:p>
            <a:pPr algn="ctr"/>
            <a:r>
              <a:rPr lang="en-US" sz="3300" dirty="0">
                <a:solidFill>
                  <a:srgbClr val="2F5496"/>
                </a:solidFill>
                <a:latin typeface="Arial Black"/>
                <a:ea typeface="Arial Black"/>
                <a:cs typeface="Arial Black"/>
                <a:sym typeface="Arial Black"/>
              </a:rPr>
              <a:t>NPL Strategic Planning Process</a:t>
            </a:r>
            <a:endParaRPr lang="en-US" sz="33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165765082"/>
              </p:ext>
            </p:extLst>
          </p:nvPr>
        </p:nvGraphicFramePr>
        <p:xfrm>
          <a:off x="610176" y="723908"/>
          <a:ext cx="1097164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773293" y="5249863"/>
            <a:ext cx="5901417" cy="299200"/>
          </a:xfrm>
          <a:prstGeom prst="rect">
            <a:avLst/>
          </a:prstGeom>
          <a:noFill/>
        </p:spPr>
        <p:txBody>
          <a:bodyPr wrap="square" lIns="82945" tIns="41473" rIns="82945" bIns="41473" rtlCol="0">
            <a:spAutoFit/>
          </a:bodyPr>
          <a:lstStyle/>
          <a:p>
            <a:r>
              <a:rPr lang="en-US" sz="1400" kern="0" dirty="0">
                <a:solidFill>
                  <a:srgbClr val="000000"/>
                </a:solidFill>
                <a:latin typeface="Arial"/>
                <a:cs typeface="Arial"/>
                <a:sym typeface="Arial"/>
              </a:rPr>
              <a:t>July-August</a:t>
            </a:r>
            <a:endParaRPr lang="en-US" sz="1300" kern="0" dirty="0">
              <a:solidFill>
                <a:srgbClr val="000000"/>
              </a:solidFill>
              <a:latin typeface="Arial"/>
              <a:cs typeface="Arial"/>
              <a:sym typeface="Arial"/>
            </a:endParaRPr>
          </a:p>
        </p:txBody>
      </p:sp>
      <p:sp>
        <p:nvSpPr>
          <p:cNvPr id="4" name="TextBox 3"/>
          <p:cNvSpPr txBox="1"/>
          <p:nvPr/>
        </p:nvSpPr>
        <p:spPr>
          <a:xfrm>
            <a:off x="5200685" y="5249862"/>
            <a:ext cx="2407283" cy="299200"/>
          </a:xfrm>
          <a:prstGeom prst="rect">
            <a:avLst/>
          </a:prstGeom>
          <a:noFill/>
        </p:spPr>
        <p:txBody>
          <a:bodyPr wrap="square" lIns="82945" tIns="41473" rIns="82945" bIns="41473" rtlCol="0">
            <a:spAutoFit/>
          </a:bodyPr>
          <a:lstStyle/>
          <a:p>
            <a:r>
              <a:rPr lang="en-US" sz="1400" kern="0" dirty="0">
                <a:solidFill>
                  <a:srgbClr val="000000"/>
                </a:solidFill>
                <a:latin typeface="Arial"/>
                <a:cs typeface="Arial"/>
                <a:sym typeface="Arial"/>
              </a:rPr>
              <a:t>August-September </a:t>
            </a:r>
            <a:endParaRPr lang="en-US" sz="1300" kern="0" dirty="0">
              <a:solidFill>
                <a:srgbClr val="000000"/>
              </a:solidFill>
              <a:latin typeface="Arial"/>
              <a:cs typeface="Arial"/>
              <a:sym typeface="Arial"/>
            </a:endParaRPr>
          </a:p>
        </p:txBody>
      </p:sp>
      <p:sp>
        <p:nvSpPr>
          <p:cNvPr id="5" name="TextBox 4"/>
          <p:cNvSpPr txBox="1"/>
          <p:nvPr/>
        </p:nvSpPr>
        <p:spPr>
          <a:xfrm>
            <a:off x="8678773" y="5249862"/>
            <a:ext cx="4066163" cy="299200"/>
          </a:xfrm>
          <a:prstGeom prst="rect">
            <a:avLst/>
          </a:prstGeom>
          <a:noFill/>
        </p:spPr>
        <p:txBody>
          <a:bodyPr wrap="square" lIns="82945" tIns="41473" rIns="82945" bIns="41473" rtlCol="0">
            <a:spAutoFit/>
          </a:bodyPr>
          <a:lstStyle/>
          <a:p>
            <a:r>
              <a:rPr lang="en-US" sz="1400" kern="0" dirty="0">
                <a:solidFill>
                  <a:srgbClr val="000000"/>
                </a:solidFill>
                <a:latin typeface="Arial"/>
                <a:cs typeface="Arial"/>
                <a:sym typeface="Arial"/>
              </a:rPr>
              <a:t>September-October </a:t>
            </a:r>
            <a:endParaRPr lang="en-US" sz="1300" kern="0" dirty="0">
              <a:solidFill>
                <a:srgbClr val="000000"/>
              </a:solidFill>
              <a:latin typeface="Arial"/>
              <a:cs typeface="Arial"/>
              <a:sym typeface="Arial"/>
            </a:endParaRPr>
          </a:p>
        </p:txBody>
      </p:sp>
      <p:sp>
        <p:nvSpPr>
          <p:cNvPr id="6" name="Up Arrow 5"/>
          <p:cNvSpPr/>
          <p:nvPr/>
        </p:nvSpPr>
        <p:spPr>
          <a:xfrm>
            <a:off x="7607971" y="3182246"/>
            <a:ext cx="533892" cy="2409919"/>
          </a:xfrm>
          <a:prstGeom prst="upArrow">
            <a:avLst>
              <a:gd name="adj1" fmla="val 52798"/>
              <a:gd name="adj2" fmla="val 58902"/>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400" kern="0" dirty="0">
                <a:solidFill>
                  <a:prstClr val="white"/>
                </a:solidFill>
                <a:sym typeface="Arial"/>
              </a:rPr>
              <a:t>Board</a:t>
            </a:r>
          </a:p>
          <a:p>
            <a:pPr algn="ctr"/>
            <a:r>
              <a:rPr lang="en-US" sz="1400" kern="0" dirty="0">
                <a:solidFill>
                  <a:prstClr val="white"/>
                </a:solidFill>
                <a:sym typeface="Arial"/>
              </a:rPr>
              <a:t> </a:t>
            </a:r>
            <a:r>
              <a:rPr lang="en-US" sz="1400" kern="0" dirty="0" err="1">
                <a:solidFill>
                  <a:prstClr val="white"/>
                </a:solidFill>
                <a:sym typeface="Arial"/>
              </a:rPr>
              <a:t>Mtg</a:t>
            </a:r>
            <a:endParaRPr lang="en-US" sz="1400" kern="0" dirty="0">
              <a:solidFill>
                <a:prstClr val="white"/>
              </a:solidFill>
              <a:sym typeface="Arial"/>
            </a:endParaRPr>
          </a:p>
        </p:txBody>
      </p:sp>
      <p:sp>
        <p:nvSpPr>
          <p:cNvPr id="8" name="Up Arrow 7"/>
          <p:cNvSpPr/>
          <p:nvPr/>
        </p:nvSpPr>
        <p:spPr>
          <a:xfrm flipH="1">
            <a:off x="11102105" y="3119154"/>
            <a:ext cx="479719" cy="2473002"/>
          </a:xfrm>
          <a:prstGeom prst="upArrow">
            <a:avLst>
              <a:gd name="adj1" fmla="val 56205"/>
              <a:gd name="adj2" fmla="val 58902"/>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r>
              <a:rPr lang="en-US" sz="1400" kern="0" dirty="0">
                <a:solidFill>
                  <a:prstClr val="white"/>
                </a:solidFill>
                <a:sym typeface="Arial"/>
              </a:rPr>
              <a:t>Board </a:t>
            </a:r>
          </a:p>
          <a:p>
            <a:pPr algn="ctr"/>
            <a:r>
              <a:rPr lang="en-US" sz="1400" kern="0" dirty="0">
                <a:solidFill>
                  <a:prstClr val="white"/>
                </a:solidFill>
                <a:sym typeface="Arial"/>
              </a:rPr>
              <a:t> </a:t>
            </a:r>
            <a:r>
              <a:rPr lang="en-US" sz="1400" kern="0" dirty="0" err="1">
                <a:solidFill>
                  <a:prstClr val="white"/>
                </a:solidFill>
                <a:sym typeface="Arial"/>
              </a:rPr>
              <a:t>Mtg</a:t>
            </a:r>
            <a:endParaRPr lang="en-US" sz="1400" kern="0" dirty="0">
              <a:solidFill>
                <a:prstClr val="white"/>
              </a:solidFill>
              <a:sym typeface="Arial"/>
            </a:endParaRPr>
          </a:p>
        </p:txBody>
      </p:sp>
    </p:spTree>
    <p:extLst>
      <p:ext uri="{BB962C8B-B14F-4D97-AF65-F5344CB8AC3E}">
        <p14:creationId xmlns:p14="http://schemas.microsoft.com/office/powerpoint/2010/main" val="3597329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53" y="175364"/>
            <a:ext cx="8910184" cy="6682637"/>
          </a:xfrm>
          <a:prstGeom prst="rect">
            <a:avLst/>
          </a:prstGeom>
        </p:spPr>
      </p:pic>
      <p:sp>
        <p:nvSpPr>
          <p:cNvPr id="3" name="TextBox 2"/>
          <p:cNvSpPr txBox="1"/>
          <p:nvPr/>
        </p:nvSpPr>
        <p:spPr>
          <a:xfrm>
            <a:off x="8707459" y="1528175"/>
            <a:ext cx="2746521" cy="707886"/>
          </a:xfrm>
          <a:prstGeom prst="rect">
            <a:avLst/>
          </a:prstGeom>
          <a:noFill/>
        </p:spPr>
        <p:txBody>
          <a:bodyPr wrap="none" rtlCol="0">
            <a:spAutoFit/>
          </a:bodyPr>
          <a:lstStyle/>
          <a:p>
            <a:r>
              <a:rPr lang="en-HK" sz="4000" b="1" dirty="0" smtClean="0">
                <a:solidFill>
                  <a:schemeClr val="accent6">
                    <a:lumMod val="50000"/>
                  </a:schemeClr>
                </a:solidFill>
              </a:rPr>
              <a:t>HKU Faculty</a:t>
            </a:r>
            <a:endParaRPr lang="en-US" sz="4000" b="1" dirty="0">
              <a:solidFill>
                <a:schemeClr val="accent6">
                  <a:lumMod val="50000"/>
                </a:schemeClr>
              </a:solidFill>
            </a:endParaRPr>
          </a:p>
        </p:txBody>
      </p:sp>
    </p:spTree>
    <p:extLst>
      <p:ext uri="{BB962C8B-B14F-4D97-AF65-F5344CB8AC3E}">
        <p14:creationId xmlns:p14="http://schemas.microsoft.com/office/powerpoint/2010/main" val="1127295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47" y="4"/>
            <a:ext cx="9152524" cy="6864393"/>
          </a:xfrm>
          <a:prstGeom prst="rect">
            <a:avLst/>
          </a:prstGeom>
        </p:spPr>
      </p:pic>
      <p:sp>
        <p:nvSpPr>
          <p:cNvPr id="3" name="TextBox 2"/>
          <p:cNvSpPr txBox="1"/>
          <p:nvPr/>
        </p:nvSpPr>
        <p:spPr>
          <a:xfrm>
            <a:off x="8707459" y="1528175"/>
            <a:ext cx="2746521" cy="707886"/>
          </a:xfrm>
          <a:prstGeom prst="rect">
            <a:avLst/>
          </a:prstGeom>
          <a:noFill/>
        </p:spPr>
        <p:txBody>
          <a:bodyPr wrap="none" rtlCol="0">
            <a:spAutoFit/>
          </a:bodyPr>
          <a:lstStyle/>
          <a:p>
            <a:r>
              <a:rPr lang="en-HK" sz="4000" b="1" dirty="0" smtClean="0">
                <a:solidFill>
                  <a:schemeClr val="accent6">
                    <a:lumMod val="50000"/>
                  </a:schemeClr>
                </a:solidFill>
              </a:rPr>
              <a:t>HKU Faculty</a:t>
            </a:r>
            <a:endParaRPr lang="en-US" sz="4000" b="1" dirty="0">
              <a:solidFill>
                <a:schemeClr val="accent6">
                  <a:lumMod val="50000"/>
                </a:schemeClr>
              </a:solidFill>
            </a:endParaRPr>
          </a:p>
        </p:txBody>
      </p:sp>
    </p:spTree>
    <p:extLst>
      <p:ext uri="{BB962C8B-B14F-4D97-AF65-F5344CB8AC3E}">
        <p14:creationId xmlns:p14="http://schemas.microsoft.com/office/powerpoint/2010/main" val="345484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184503964"/>
              </p:ext>
            </p:extLst>
          </p:nvPr>
        </p:nvGraphicFramePr>
        <p:xfrm>
          <a:off x="232233" y="130100"/>
          <a:ext cx="11785599" cy="307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4101161175"/>
              </p:ext>
            </p:extLst>
          </p:nvPr>
        </p:nvGraphicFramePr>
        <p:xfrm>
          <a:off x="187685" y="3203500"/>
          <a:ext cx="11785599" cy="307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837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17600"/>
            <a:ext cx="5791200" cy="4343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028700"/>
            <a:ext cx="5791200" cy="4343400"/>
          </a:xfrm>
          <a:prstGeom prst="rect">
            <a:avLst/>
          </a:prstGeom>
        </p:spPr>
      </p:pic>
      <p:sp>
        <p:nvSpPr>
          <p:cNvPr id="5" name="Text Placeholder 4"/>
          <p:cNvSpPr>
            <a:spLocks noGrp="1"/>
          </p:cNvSpPr>
          <p:nvPr>
            <p:ph type="body" sz="quarter" idx="4294967295"/>
          </p:nvPr>
        </p:nvSpPr>
        <p:spPr>
          <a:xfrm>
            <a:off x="0" y="0"/>
            <a:ext cx="11252200" cy="914400"/>
          </a:xfrm>
          <a:prstGeom prst="rect">
            <a:avLst/>
          </a:prstGeom>
        </p:spPr>
        <p:txBody>
          <a:bodyPr/>
          <a:lstStyle/>
          <a:p>
            <a:pPr marL="0" indent="0">
              <a:buNone/>
            </a:pPr>
            <a:r>
              <a:rPr lang="en-US" b="1" dirty="0">
                <a:solidFill>
                  <a:srgbClr val="0070C0"/>
                </a:solidFill>
              </a:rPr>
              <a:t>YouTube</a:t>
            </a:r>
          </a:p>
        </p:txBody>
      </p:sp>
      <p:grpSp>
        <p:nvGrpSpPr>
          <p:cNvPr id="7" name="Group 6"/>
          <p:cNvGrpSpPr/>
          <p:nvPr/>
        </p:nvGrpSpPr>
        <p:grpSpPr>
          <a:xfrm>
            <a:off x="1358690" y="1535570"/>
            <a:ext cx="9412671" cy="4452741"/>
            <a:chOff x="1019014" y="1151677"/>
            <a:chExt cx="7059503" cy="3339556"/>
          </a:xfrm>
        </p:grpSpPr>
        <p:sp>
          <p:nvSpPr>
            <p:cNvPr id="8" name="TextBox 7"/>
            <p:cNvSpPr txBox="1"/>
            <p:nvPr/>
          </p:nvSpPr>
          <p:spPr>
            <a:xfrm>
              <a:off x="1781175" y="4114158"/>
              <a:ext cx="605310" cy="377075"/>
            </a:xfrm>
            <a:prstGeom prst="rect">
              <a:avLst/>
            </a:prstGeom>
            <a:noFill/>
          </p:spPr>
          <p:txBody>
            <a:bodyPr wrap="none" rtlCol="0">
              <a:spAutoFit/>
            </a:bodyPr>
            <a:lstStyle/>
            <a:p>
              <a:r>
                <a:rPr lang="en-US" sz="2667" b="1" dirty="0">
                  <a:solidFill>
                    <a:srgbClr val="0070C0"/>
                  </a:solidFill>
                </a:rPr>
                <a:t>HKU</a:t>
              </a:r>
            </a:p>
          </p:txBody>
        </p:sp>
        <p:sp>
          <p:nvSpPr>
            <p:cNvPr id="9" name="TextBox 8"/>
            <p:cNvSpPr txBox="1"/>
            <p:nvPr/>
          </p:nvSpPr>
          <p:spPr>
            <a:xfrm>
              <a:off x="6334125" y="4114158"/>
              <a:ext cx="704761" cy="377075"/>
            </a:xfrm>
            <a:prstGeom prst="rect">
              <a:avLst/>
            </a:prstGeom>
            <a:noFill/>
          </p:spPr>
          <p:txBody>
            <a:bodyPr wrap="none" rtlCol="0">
              <a:spAutoFit/>
            </a:bodyPr>
            <a:lstStyle/>
            <a:p>
              <a:r>
                <a:rPr lang="en-US" sz="2667" b="1" dirty="0">
                  <a:solidFill>
                    <a:schemeClr val="accent4">
                      <a:lumMod val="75000"/>
                    </a:schemeClr>
                  </a:solidFill>
                </a:rPr>
                <a:t>UCLA</a:t>
              </a:r>
            </a:p>
          </p:txBody>
        </p:sp>
        <p:sp>
          <p:nvSpPr>
            <p:cNvPr id="10" name="TextBox 9"/>
            <p:cNvSpPr txBox="1"/>
            <p:nvPr/>
          </p:nvSpPr>
          <p:spPr>
            <a:xfrm>
              <a:off x="1019014" y="2417861"/>
              <a:ext cx="244297" cy="284742"/>
            </a:xfrm>
            <a:prstGeom prst="rect">
              <a:avLst/>
            </a:prstGeom>
            <a:noFill/>
          </p:spPr>
          <p:txBody>
            <a:bodyPr wrap="none" rtlCol="0">
              <a:spAutoFit/>
            </a:bodyPr>
            <a:lstStyle/>
            <a:p>
              <a:r>
                <a:rPr lang="en-US" sz="1867" b="1" dirty="0"/>
                <a:t>V</a:t>
              </a:r>
            </a:p>
          </p:txBody>
        </p:sp>
        <p:sp>
          <p:nvSpPr>
            <p:cNvPr id="11" name="TextBox 10"/>
            <p:cNvSpPr txBox="1"/>
            <p:nvPr/>
          </p:nvSpPr>
          <p:spPr>
            <a:xfrm>
              <a:off x="2952704" y="2417861"/>
              <a:ext cx="239488" cy="284742"/>
            </a:xfrm>
            <a:prstGeom prst="rect">
              <a:avLst/>
            </a:prstGeom>
            <a:noFill/>
          </p:spPr>
          <p:txBody>
            <a:bodyPr wrap="none" rtlCol="0">
              <a:spAutoFit/>
            </a:bodyPr>
            <a:lstStyle/>
            <a:p>
              <a:r>
                <a:rPr lang="en-US" sz="1867" b="1" dirty="0"/>
                <a:t>R</a:t>
              </a:r>
            </a:p>
          </p:txBody>
        </p:sp>
        <p:sp>
          <p:nvSpPr>
            <p:cNvPr id="12" name="TextBox 11"/>
            <p:cNvSpPr txBox="1"/>
            <p:nvPr/>
          </p:nvSpPr>
          <p:spPr>
            <a:xfrm>
              <a:off x="1914167" y="1243333"/>
              <a:ext cx="233478" cy="284742"/>
            </a:xfrm>
            <a:prstGeom prst="rect">
              <a:avLst/>
            </a:prstGeom>
            <a:noFill/>
          </p:spPr>
          <p:txBody>
            <a:bodyPr wrap="none" rtlCol="0">
              <a:spAutoFit/>
            </a:bodyPr>
            <a:lstStyle/>
            <a:p>
              <a:r>
                <a:rPr lang="en-US" sz="1867" b="1" dirty="0"/>
                <a:t>P</a:t>
              </a:r>
            </a:p>
          </p:txBody>
        </p:sp>
        <p:sp>
          <p:nvSpPr>
            <p:cNvPr id="13" name="TextBox 12"/>
            <p:cNvSpPr txBox="1"/>
            <p:nvPr/>
          </p:nvSpPr>
          <p:spPr>
            <a:xfrm>
              <a:off x="1961792" y="3424558"/>
              <a:ext cx="186589" cy="284742"/>
            </a:xfrm>
            <a:prstGeom prst="rect">
              <a:avLst/>
            </a:prstGeom>
            <a:noFill/>
          </p:spPr>
          <p:txBody>
            <a:bodyPr wrap="none" rtlCol="0">
              <a:spAutoFit/>
            </a:bodyPr>
            <a:lstStyle/>
            <a:p>
              <a:r>
                <a:rPr lang="en-US" sz="1867" b="1" dirty="0"/>
                <a:t>I</a:t>
              </a:r>
            </a:p>
          </p:txBody>
        </p:sp>
        <p:sp>
          <p:nvSpPr>
            <p:cNvPr id="14" name="TextBox 13"/>
            <p:cNvSpPr txBox="1"/>
            <p:nvPr/>
          </p:nvSpPr>
          <p:spPr>
            <a:xfrm>
              <a:off x="5438614" y="2435422"/>
              <a:ext cx="244297" cy="284742"/>
            </a:xfrm>
            <a:prstGeom prst="rect">
              <a:avLst/>
            </a:prstGeom>
            <a:noFill/>
          </p:spPr>
          <p:txBody>
            <a:bodyPr wrap="none" rtlCol="0">
              <a:spAutoFit/>
            </a:bodyPr>
            <a:lstStyle/>
            <a:p>
              <a:r>
                <a:rPr lang="en-US" sz="1867" b="1" dirty="0"/>
                <a:t>V</a:t>
              </a:r>
            </a:p>
          </p:txBody>
        </p:sp>
        <p:sp>
          <p:nvSpPr>
            <p:cNvPr id="15" name="TextBox 14"/>
            <p:cNvSpPr txBox="1"/>
            <p:nvPr/>
          </p:nvSpPr>
          <p:spPr>
            <a:xfrm>
              <a:off x="7839029" y="2435422"/>
              <a:ext cx="239488" cy="284742"/>
            </a:xfrm>
            <a:prstGeom prst="rect">
              <a:avLst/>
            </a:prstGeom>
            <a:noFill/>
          </p:spPr>
          <p:txBody>
            <a:bodyPr wrap="none" rtlCol="0">
              <a:spAutoFit/>
            </a:bodyPr>
            <a:lstStyle/>
            <a:p>
              <a:r>
                <a:rPr lang="en-US" sz="1867" b="1" dirty="0"/>
                <a:t>R</a:t>
              </a:r>
            </a:p>
          </p:txBody>
        </p:sp>
        <p:sp>
          <p:nvSpPr>
            <p:cNvPr id="16" name="TextBox 15"/>
            <p:cNvSpPr txBox="1"/>
            <p:nvPr/>
          </p:nvSpPr>
          <p:spPr>
            <a:xfrm>
              <a:off x="6558336" y="1151677"/>
              <a:ext cx="233478" cy="284742"/>
            </a:xfrm>
            <a:prstGeom prst="rect">
              <a:avLst/>
            </a:prstGeom>
            <a:noFill/>
          </p:spPr>
          <p:txBody>
            <a:bodyPr wrap="none" rtlCol="0">
              <a:spAutoFit/>
            </a:bodyPr>
            <a:lstStyle/>
            <a:p>
              <a:r>
                <a:rPr lang="en-US" sz="1867" b="1" dirty="0"/>
                <a:t>P</a:t>
              </a:r>
            </a:p>
          </p:txBody>
        </p:sp>
        <p:sp>
          <p:nvSpPr>
            <p:cNvPr id="17" name="TextBox 16"/>
            <p:cNvSpPr txBox="1"/>
            <p:nvPr/>
          </p:nvSpPr>
          <p:spPr>
            <a:xfrm>
              <a:off x="6619251" y="3576957"/>
              <a:ext cx="186589" cy="284742"/>
            </a:xfrm>
            <a:prstGeom prst="rect">
              <a:avLst/>
            </a:prstGeom>
            <a:noFill/>
          </p:spPr>
          <p:txBody>
            <a:bodyPr wrap="none" rtlCol="0">
              <a:spAutoFit/>
            </a:bodyPr>
            <a:lstStyle/>
            <a:p>
              <a:r>
                <a:rPr lang="en-US" sz="1867" b="1" dirty="0"/>
                <a:t>I</a:t>
              </a:r>
            </a:p>
          </p:txBody>
        </p:sp>
      </p:grpSp>
    </p:spTree>
    <p:extLst>
      <p:ext uri="{BB962C8B-B14F-4D97-AF65-F5344CB8AC3E}">
        <p14:creationId xmlns:p14="http://schemas.microsoft.com/office/powerpoint/2010/main" val="294005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17600"/>
            <a:ext cx="5791200" cy="4343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028700"/>
            <a:ext cx="5791200" cy="4343400"/>
          </a:xfrm>
          <a:prstGeom prst="rect">
            <a:avLst/>
          </a:prstGeom>
        </p:spPr>
      </p:pic>
      <p:sp>
        <p:nvSpPr>
          <p:cNvPr id="5" name="Text Placeholder 4"/>
          <p:cNvSpPr>
            <a:spLocks noGrp="1"/>
          </p:cNvSpPr>
          <p:nvPr>
            <p:ph type="body" sz="quarter" idx="4294967295"/>
          </p:nvPr>
        </p:nvSpPr>
        <p:spPr>
          <a:xfrm>
            <a:off x="0" y="0"/>
            <a:ext cx="11252200" cy="914400"/>
          </a:xfrm>
          <a:prstGeom prst="rect">
            <a:avLst/>
          </a:prstGeom>
        </p:spPr>
        <p:txBody>
          <a:bodyPr/>
          <a:lstStyle/>
          <a:p>
            <a:pPr marL="0" indent="0">
              <a:buNone/>
            </a:pPr>
            <a:r>
              <a:rPr lang="en-US" b="1" dirty="0">
                <a:solidFill>
                  <a:srgbClr val="0070C0"/>
                </a:solidFill>
              </a:rPr>
              <a:t>Twitter</a:t>
            </a:r>
          </a:p>
        </p:txBody>
      </p:sp>
      <p:grpSp>
        <p:nvGrpSpPr>
          <p:cNvPr id="6" name="Group 5"/>
          <p:cNvGrpSpPr/>
          <p:nvPr/>
        </p:nvGrpSpPr>
        <p:grpSpPr>
          <a:xfrm>
            <a:off x="1358690" y="1535570"/>
            <a:ext cx="9412671" cy="4452741"/>
            <a:chOff x="1019014" y="1151677"/>
            <a:chExt cx="7059503" cy="3339556"/>
          </a:xfrm>
        </p:grpSpPr>
        <p:sp>
          <p:nvSpPr>
            <p:cNvPr id="7" name="TextBox 6"/>
            <p:cNvSpPr txBox="1"/>
            <p:nvPr/>
          </p:nvSpPr>
          <p:spPr>
            <a:xfrm>
              <a:off x="1781175" y="4114158"/>
              <a:ext cx="605310" cy="377075"/>
            </a:xfrm>
            <a:prstGeom prst="rect">
              <a:avLst/>
            </a:prstGeom>
            <a:noFill/>
          </p:spPr>
          <p:txBody>
            <a:bodyPr wrap="none" rtlCol="0">
              <a:spAutoFit/>
            </a:bodyPr>
            <a:lstStyle/>
            <a:p>
              <a:r>
                <a:rPr lang="en-US" sz="2667" b="1" dirty="0">
                  <a:solidFill>
                    <a:srgbClr val="0070C0"/>
                  </a:solidFill>
                </a:rPr>
                <a:t>HKU</a:t>
              </a:r>
            </a:p>
          </p:txBody>
        </p:sp>
        <p:sp>
          <p:nvSpPr>
            <p:cNvPr id="8" name="TextBox 7"/>
            <p:cNvSpPr txBox="1"/>
            <p:nvPr/>
          </p:nvSpPr>
          <p:spPr>
            <a:xfrm>
              <a:off x="6334125" y="4114158"/>
              <a:ext cx="704761" cy="377075"/>
            </a:xfrm>
            <a:prstGeom prst="rect">
              <a:avLst/>
            </a:prstGeom>
            <a:noFill/>
          </p:spPr>
          <p:txBody>
            <a:bodyPr wrap="none" rtlCol="0">
              <a:spAutoFit/>
            </a:bodyPr>
            <a:lstStyle/>
            <a:p>
              <a:r>
                <a:rPr lang="en-US" sz="2667" b="1" dirty="0">
                  <a:solidFill>
                    <a:schemeClr val="accent4">
                      <a:lumMod val="75000"/>
                    </a:schemeClr>
                  </a:solidFill>
                </a:rPr>
                <a:t>UCLA</a:t>
              </a:r>
            </a:p>
          </p:txBody>
        </p:sp>
        <p:sp>
          <p:nvSpPr>
            <p:cNvPr id="9" name="TextBox 8"/>
            <p:cNvSpPr txBox="1"/>
            <p:nvPr/>
          </p:nvSpPr>
          <p:spPr>
            <a:xfrm>
              <a:off x="1019014" y="2417861"/>
              <a:ext cx="244297" cy="284742"/>
            </a:xfrm>
            <a:prstGeom prst="rect">
              <a:avLst/>
            </a:prstGeom>
            <a:noFill/>
          </p:spPr>
          <p:txBody>
            <a:bodyPr wrap="none" rtlCol="0">
              <a:spAutoFit/>
            </a:bodyPr>
            <a:lstStyle/>
            <a:p>
              <a:r>
                <a:rPr lang="en-US" sz="1867" b="1" dirty="0"/>
                <a:t>V</a:t>
              </a:r>
            </a:p>
          </p:txBody>
        </p:sp>
        <p:sp>
          <p:nvSpPr>
            <p:cNvPr id="10" name="TextBox 9"/>
            <p:cNvSpPr txBox="1"/>
            <p:nvPr/>
          </p:nvSpPr>
          <p:spPr>
            <a:xfrm>
              <a:off x="2952704" y="2417861"/>
              <a:ext cx="239488" cy="284742"/>
            </a:xfrm>
            <a:prstGeom prst="rect">
              <a:avLst/>
            </a:prstGeom>
            <a:noFill/>
          </p:spPr>
          <p:txBody>
            <a:bodyPr wrap="none" rtlCol="0">
              <a:spAutoFit/>
            </a:bodyPr>
            <a:lstStyle/>
            <a:p>
              <a:r>
                <a:rPr lang="en-US" sz="1867" b="1" dirty="0"/>
                <a:t>R</a:t>
              </a:r>
            </a:p>
          </p:txBody>
        </p:sp>
        <p:sp>
          <p:nvSpPr>
            <p:cNvPr id="11" name="TextBox 10"/>
            <p:cNvSpPr txBox="1"/>
            <p:nvPr/>
          </p:nvSpPr>
          <p:spPr>
            <a:xfrm>
              <a:off x="1914167" y="1243333"/>
              <a:ext cx="233478" cy="284742"/>
            </a:xfrm>
            <a:prstGeom prst="rect">
              <a:avLst/>
            </a:prstGeom>
            <a:noFill/>
          </p:spPr>
          <p:txBody>
            <a:bodyPr wrap="none" rtlCol="0">
              <a:spAutoFit/>
            </a:bodyPr>
            <a:lstStyle/>
            <a:p>
              <a:r>
                <a:rPr lang="en-US" sz="1867" b="1" dirty="0"/>
                <a:t>P</a:t>
              </a:r>
            </a:p>
          </p:txBody>
        </p:sp>
        <p:sp>
          <p:nvSpPr>
            <p:cNvPr id="12" name="TextBox 11"/>
            <p:cNvSpPr txBox="1"/>
            <p:nvPr/>
          </p:nvSpPr>
          <p:spPr>
            <a:xfrm>
              <a:off x="1961792" y="3424558"/>
              <a:ext cx="186589" cy="284742"/>
            </a:xfrm>
            <a:prstGeom prst="rect">
              <a:avLst/>
            </a:prstGeom>
            <a:noFill/>
          </p:spPr>
          <p:txBody>
            <a:bodyPr wrap="none" rtlCol="0">
              <a:spAutoFit/>
            </a:bodyPr>
            <a:lstStyle/>
            <a:p>
              <a:r>
                <a:rPr lang="en-US" sz="1867" b="1" dirty="0"/>
                <a:t>I</a:t>
              </a:r>
            </a:p>
          </p:txBody>
        </p:sp>
        <p:sp>
          <p:nvSpPr>
            <p:cNvPr id="13" name="TextBox 12"/>
            <p:cNvSpPr txBox="1"/>
            <p:nvPr/>
          </p:nvSpPr>
          <p:spPr>
            <a:xfrm>
              <a:off x="5438614" y="2435422"/>
              <a:ext cx="244297" cy="284742"/>
            </a:xfrm>
            <a:prstGeom prst="rect">
              <a:avLst/>
            </a:prstGeom>
            <a:noFill/>
          </p:spPr>
          <p:txBody>
            <a:bodyPr wrap="none" rtlCol="0">
              <a:spAutoFit/>
            </a:bodyPr>
            <a:lstStyle/>
            <a:p>
              <a:r>
                <a:rPr lang="en-US" sz="1867" b="1" dirty="0"/>
                <a:t>V</a:t>
              </a:r>
            </a:p>
          </p:txBody>
        </p:sp>
        <p:sp>
          <p:nvSpPr>
            <p:cNvPr id="14" name="TextBox 13"/>
            <p:cNvSpPr txBox="1"/>
            <p:nvPr/>
          </p:nvSpPr>
          <p:spPr>
            <a:xfrm>
              <a:off x="7839029" y="2435422"/>
              <a:ext cx="239488" cy="284742"/>
            </a:xfrm>
            <a:prstGeom prst="rect">
              <a:avLst/>
            </a:prstGeom>
            <a:noFill/>
          </p:spPr>
          <p:txBody>
            <a:bodyPr wrap="none" rtlCol="0">
              <a:spAutoFit/>
            </a:bodyPr>
            <a:lstStyle/>
            <a:p>
              <a:r>
                <a:rPr lang="en-US" sz="1867" b="1" dirty="0"/>
                <a:t>R</a:t>
              </a:r>
            </a:p>
          </p:txBody>
        </p:sp>
        <p:sp>
          <p:nvSpPr>
            <p:cNvPr id="15" name="TextBox 14"/>
            <p:cNvSpPr txBox="1"/>
            <p:nvPr/>
          </p:nvSpPr>
          <p:spPr>
            <a:xfrm>
              <a:off x="6558336" y="1151677"/>
              <a:ext cx="233478" cy="284742"/>
            </a:xfrm>
            <a:prstGeom prst="rect">
              <a:avLst/>
            </a:prstGeom>
            <a:noFill/>
          </p:spPr>
          <p:txBody>
            <a:bodyPr wrap="none" rtlCol="0">
              <a:spAutoFit/>
            </a:bodyPr>
            <a:lstStyle/>
            <a:p>
              <a:r>
                <a:rPr lang="en-US" sz="1867" b="1" dirty="0"/>
                <a:t>P</a:t>
              </a:r>
            </a:p>
          </p:txBody>
        </p:sp>
        <p:sp>
          <p:nvSpPr>
            <p:cNvPr id="16" name="TextBox 15"/>
            <p:cNvSpPr txBox="1"/>
            <p:nvPr/>
          </p:nvSpPr>
          <p:spPr>
            <a:xfrm>
              <a:off x="6619251" y="3576957"/>
              <a:ext cx="186589" cy="284742"/>
            </a:xfrm>
            <a:prstGeom prst="rect">
              <a:avLst/>
            </a:prstGeom>
            <a:noFill/>
          </p:spPr>
          <p:txBody>
            <a:bodyPr wrap="none" rtlCol="0">
              <a:spAutoFit/>
            </a:bodyPr>
            <a:lstStyle/>
            <a:p>
              <a:r>
                <a:rPr lang="en-US" sz="1867" b="1" dirty="0"/>
                <a:t>I</a:t>
              </a:r>
            </a:p>
          </p:txBody>
        </p:sp>
      </p:grpSp>
    </p:spTree>
    <p:extLst>
      <p:ext uri="{BB962C8B-B14F-4D97-AF65-F5344CB8AC3E}">
        <p14:creationId xmlns:p14="http://schemas.microsoft.com/office/powerpoint/2010/main" val="36327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17600"/>
            <a:ext cx="5791200" cy="4343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028700"/>
            <a:ext cx="5791200" cy="4343400"/>
          </a:xfrm>
          <a:prstGeom prst="rect">
            <a:avLst/>
          </a:prstGeom>
        </p:spPr>
      </p:pic>
      <p:sp>
        <p:nvSpPr>
          <p:cNvPr id="5" name="Text Placeholder 4"/>
          <p:cNvSpPr>
            <a:spLocks noGrp="1"/>
          </p:cNvSpPr>
          <p:nvPr>
            <p:ph type="body" sz="quarter" idx="4294967295"/>
          </p:nvPr>
        </p:nvSpPr>
        <p:spPr>
          <a:xfrm>
            <a:off x="0" y="0"/>
            <a:ext cx="11252200" cy="914400"/>
          </a:xfrm>
          <a:prstGeom prst="rect">
            <a:avLst/>
          </a:prstGeom>
        </p:spPr>
        <p:txBody>
          <a:bodyPr/>
          <a:lstStyle/>
          <a:p>
            <a:pPr marL="0" indent="0">
              <a:buNone/>
            </a:pPr>
            <a:r>
              <a:rPr lang="en-US" b="1" dirty="0">
                <a:solidFill>
                  <a:srgbClr val="0070C0"/>
                </a:solidFill>
              </a:rPr>
              <a:t>Amazon</a:t>
            </a:r>
          </a:p>
        </p:txBody>
      </p:sp>
      <p:grpSp>
        <p:nvGrpSpPr>
          <p:cNvPr id="6" name="Group 5"/>
          <p:cNvGrpSpPr/>
          <p:nvPr/>
        </p:nvGrpSpPr>
        <p:grpSpPr>
          <a:xfrm>
            <a:off x="1358690" y="1535570"/>
            <a:ext cx="9412671" cy="4452741"/>
            <a:chOff x="1019014" y="1151677"/>
            <a:chExt cx="7059503" cy="3339556"/>
          </a:xfrm>
        </p:grpSpPr>
        <p:sp>
          <p:nvSpPr>
            <p:cNvPr id="7" name="TextBox 6"/>
            <p:cNvSpPr txBox="1"/>
            <p:nvPr/>
          </p:nvSpPr>
          <p:spPr>
            <a:xfrm>
              <a:off x="1781175" y="4114158"/>
              <a:ext cx="605310" cy="377075"/>
            </a:xfrm>
            <a:prstGeom prst="rect">
              <a:avLst/>
            </a:prstGeom>
            <a:noFill/>
          </p:spPr>
          <p:txBody>
            <a:bodyPr wrap="none" rtlCol="0">
              <a:spAutoFit/>
            </a:bodyPr>
            <a:lstStyle/>
            <a:p>
              <a:r>
                <a:rPr lang="en-US" sz="2667" b="1" dirty="0">
                  <a:solidFill>
                    <a:srgbClr val="0070C0"/>
                  </a:solidFill>
                </a:rPr>
                <a:t>HKU</a:t>
              </a:r>
            </a:p>
          </p:txBody>
        </p:sp>
        <p:sp>
          <p:nvSpPr>
            <p:cNvPr id="8" name="TextBox 7"/>
            <p:cNvSpPr txBox="1"/>
            <p:nvPr/>
          </p:nvSpPr>
          <p:spPr>
            <a:xfrm>
              <a:off x="6334125" y="4114158"/>
              <a:ext cx="704761" cy="377075"/>
            </a:xfrm>
            <a:prstGeom prst="rect">
              <a:avLst/>
            </a:prstGeom>
            <a:noFill/>
          </p:spPr>
          <p:txBody>
            <a:bodyPr wrap="none" rtlCol="0">
              <a:spAutoFit/>
            </a:bodyPr>
            <a:lstStyle/>
            <a:p>
              <a:r>
                <a:rPr lang="en-US" sz="2667" b="1" dirty="0">
                  <a:solidFill>
                    <a:schemeClr val="accent4">
                      <a:lumMod val="75000"/>
                    </a:schemeClr>
                  </a:solidFill>
                </a:rPr>
                <a:t>UCLA</a:t>
              </a:r>
            </a:p>
          </p:txBody>
        </p:sp>
        <p:sp>
          <p:nvSpPr>
            <p:cNvPr id="9" name="TextBox 8"/>
            <p:cNvSpPr txBox="1"/>
            <p:nvPr/>
          </p:nvSpPr>
          <p:spPr>
            <a:xfrm>
              <a:off x="1019014" y="2417861"/>
              <a:ext cx="244297" cy="284742"/>
            </a:xfrm>
            <a:prstGeom prst="rect">
              <a:avLst/>
            </a:prstGeom>
            <a:noFill/>
          </p:spPr>
          <p:txBody>
            <a:bodyPr wrap="none" rtlCol="0">
              <a:spAutoFit/>
            </a:bodyPr>
            <a:lstStyle/>
            <a:p>
              <a:r>
                <a:rPr lang="en-US" sz="1867" b="1" dirty="0"/>
                <a:t>V</a:t>
              </a:r>
            </a:p>
          </p:txBody>
        </p:sp>
        <p:sp>
          <p:nvSpPr>
            <p:cNvPr id="10" name="TextBox 9"/>
            <p:cNvSpPr txBox="1"/>
            <p:nvPr/>
          </p:nvSpPr>
          <p:spPr>
            <a:xfrm>
              <a:off x="2952704" y="2417861"/>
              <a:ext cx="239488" cy="284742"/>
            </a:xfrm>
            <a:prstGeom prst="rect">
              <a:avLst/>
            </a:prstGeom>
            <a:noFill/>
          </p:spPr>
          <p:txBody>
            <a:bodyPr wrap="none" rtlCol="0">
              <a:spAutoFit/>
            </a:bodyPr>
            <a:lstStyle/>
            <a:p>
              <a:r>
                <a:rPr lang="en-US" sz="1867" b="1" dirty="0"/>
                <a:t>R</a:t>
              </a:r>
            </a:p>
          </p:txBody>
        </p:sp>
        <p:sp>
          <p:nvSpPr>
            <p:cNvPr id="11" name="TextBox 10"/>
            <p:cNvSpPr txBox="1"/>
            <p:nvPr/>
          </p:nvSpPr>
          <p:spPr>
            <a:xfrm>
              <a:off x="1914167" y="1243333"/>
              <a:ext cx="233478" cy="284742"/>
            </a:xfrm>
            <a:prstGeom prst="rect">
              <a:avLst/>
            </a:prstGeom>
            <a:noFill/>
          </p:spPr>
          <p:txBody>
            <a:bodyPr wrap="none" rtlCol="0">
              <a:spAutoFit/>
            </a:bodyPr>
            <a:lstStyle/>
            <a:p>
              <a:r>
                <a:rPr lang="en-US" sz="1867" b="1" dirty="0"/>
                <a:t>P</a:t>
              </a:r>
            </a:p>
          </p:txBody>
        </p:sp>
        <p:sp>
          <p:nvSpPr>
            <p:cNvPr id="12" name="TextBox 11"/>
            <p:cNvSpPr txBox="1"/>
            <p:nvPr/>
          </p:nvSpPr>
          <p:spPr>
            <a:xfrm>
              <a:off x="1961792" y="3424558"/>
              <a:ext cx="186589" cy="284742"/>
            </a:xfrm>
            <a:prstGeom prst="rect">
              <a:avLst/>
            </a:prstGeom>
            <a:noFill/>
          </p:spPr>
          <p:txBody>
            <a:bodyPr wrap="none" rtlCol="0">
              <a:spAutoFit/>
            </a:bodyPr>
            <a:lstStyle/>
            <a:p>
              <a:r>
                <a:rPr lang="en-US" sz="1867" b="1" dirty="0"/>
                <a:t>I</a:t>
              </a:r>
            </a:p>
          </p:txBody>
        </p:sp>
        <p:sp>
          <p:nvSpPr>
            <p:cNvPr id="13" name="TextBox 12"/>
            <p:cNvSpPr txBox="1"/>
            <p:nvPr/>
          </p:nvSpPr>
          <p:spPr>
            <a:xfrm>
              <a:off x="5438614" y="2435422"/>
              <a:ext cx="244297" cy="284742"/>
            </a:xfrm>
            <a:prstGeom prst="rect">
              <a:avLst/>
            </a:prstGeom>
            <a:noFill/>
          </p:spPr>
          <p:txBody>
            <a:bodyPr wrap="none" rtlCol="0">
              <a:spAutoFit/>
            </a:bodyPr>
            <a:lstStyle/>
            <a:p>
              <a:r>
                <a:rPr lang="en-US" sz="1867" b="1" dirty="0"/>
                <a:t>V</a:t>
              </a:r>
            </a:p>
          </p:txBody>
        </p:sp>
        <p:sp>
          <p:nvSpPr>
            <p:cNvPr id="14" name="TextBox 13"/>
            <p:cNvSpPr txBox="1"/>
            <p:nvPr/>
          </p:nvSpPr>
          <p:spPr>
            <a:xfrm>
              <a:off x="7839029" y="2435422"/>
              <a:ext cx="239488" cy="284742"/>
            </a:xfrm>
            <a:prstGeom prst="rect">
              <a:avLst/>
            </a:prstGeom>
            <a:noFill/>
          </p:spPr>
          <p:txBody>
            <a:bodyPr wrap="none" rtlCol="0">
              <a:spAutoFit/>
            </a:bodyPr>
            <a:lstStyle/>
            <a:p>
              <a:r>
                <a:rPr lang="en-US" sz="1867" b="1" dirty="0"/>
                <a:t>R</a:t>
              </a:r>
            </a:p>
          </p:txBody>
        </p:sp>
        <p:sp>
          <p:nvSpPr>
            <p:cNvPr id="15" name="TextBox 14"/>
            <p:cNvSpPr txBox="1"/>
            <p:nvPr/>
          </p:nvSpPr>
          <p:spPr>
            <a:xfrm>
              <a:off x="6558336" y="1151677"/>
              <a:ext cx="233478" cy="284742"/>
            </a:xfrm>
            <a:prstGeom prst="rect">
              <a:avLst/>
            </a:prstGeom>
            <a:noFill/>
          </p:spPr>
          <p:txBody>
            <a:bodyPr wrap="none" rtlCol="0">
              <a:spAutoFit/>
            </a:bodyPr>
            <a:lstStyle/>
            <a:p>
              <a:r>
                <a:rPr lang="en-US" sz="1867" b="1" dirty="0"/>
                <a:t>P</a:t>
              </a:r>
            </a:p>
          </p:txBody>
        </p:sp>
        <p:sp>
          <p:nvSpPr>
            <p:cNvPr id="16" name="TextBox 15"/>
            <p:cNvSpPr txBox="1"/>
            <p:nvPr/>
          </p:nvSpPr>
          <p:spPr>
            <a:xfrm>
              <a:off x="6619251" y="3576957"/>
              <a:ext cx="186589" cy="284742"/>
            </a:xfrm>
            <a:prstGeom prst="rect">
              <a:avLst/>
            </a:prstGeom>
            <a:noFill/>
          </p:spPr>
          <p:txBody>
            <a:bodyPr wrap="none" rtlCol="0">
              <a:spAutoFit/>
            </a:bodyPr>
            <a:lstStyle/>
            <a:p>
              <a:r>
                <a:rPr lang="en-US" sz="1867" b="1" dirty="0"/>
                <a:t>I</a:t>
              </a:r>
            </a:p>
          </p:txBody>
        </p:sp>
      </p:grpSp>
    </p:spTree>
    <p:extLst>
      <p:ext uri="{BB962C8B-B14F-4D97-AF65-F5344CB8AC3E}">
        <p14:creationId xmlns:p14="http://schemas.microsoft.com/office/powerpoint/2010/main" val="104276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17600"/>
            <a:ext cx="5791200" cy="4343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028700"/>
            <a:ext cx="5791200" cy="4343400"/>
          </a:xfrm>
          <a:prstGeom prst="rect">
            <a:avLst/>
          </a:prstGeom>
        </p:spPr>
      </p:pic>
      <p:sp>
        <p:nvSpPr>
          <p:cNvPr id="5" name="Text Placeholder 4"/>
          <p:cNvSpPr>
            <a:spLocks noGrp="1"/>
          </p:cNvSpPr>
          <p:nvPr>
            <p:ph type="body" sz="quarter" idx="4294967295"/>
          </p:nvPr>
        </p:nvSpPr>
        <p:spPr>
          <a:xfrm>
            <a:off x="0" y="0"/>
            <a:ext cx="11252200" cy="914400"/>
          </a:xfrm>
          <a:prstGeom prst="rect">
            <a:avLst/>
          </a:prstGeom>
        </p:spPr>
        <p:txBody>
          <a:bodyPr/>
          <a:lstStyle/>
          <a:p>
            <a:pPr marL="0" indent="0">
              <a:buNone/>
            </a:pPr>
            <a:r>
              <a:rPr lang="en-US" b="1" dirty="0">
                <a:solidFill>
                  <a:srgbClr val="0070C0"/>
                </a:solidFill>
              </a:rPr>
              <a:t>Google Drive</a:t>
            </a:r>
          </a:p>
        </p:txBody>
      </p:sp>
      <p:grpSp>
        <p:nvGrpSpPr>
          <p:cNvPr id="7" name="Group 6"/>
          <p:cNvGrpSpPr/>
          <p:nvPr/>
        </p:nvGrpSpPr>
        <p:grpSpPr>
          <a:xfrm>
            <a:off x="1358690" y="1535570"/>
            <a:ext cx="9412671" cy="4452741"/>
            <a:chOff x="1019014" y="1151677"/>
            <a:chExt cx="7059503" cy="3339556"/>
          </a:xfrm>
        </p:grpSpPr>
        <p:sp>
          <p:nvSpPr>
            <p:cNvPr id="8" name="TextBox 7"/>
            <p:cNvSpPr txBox="1"/>
            <p:nvPr/>
          </p:nvSpPr>
          <p:spPr>
            <a:xfrm>
              <a:off x="1781175" y="4114158"/>
              <a:ext cx="605310" cy="377075"/>
            </a:xfrm>
            <a:prstGeom prst="rect">
              <a:avLst/>
            </a:prstGeom>
            <a:noFill/>
          </p:spPr>
          <p:txBody>
            <a:bodyPr wrap="none" rtlCol="0">
              <a:spAutoFit/>
            </a:bodyPr>
            <a:lstStyle/>
            <a:p>
              <a:r>
                <a:rPr lang="en-US" sz="2667" b="1" dirty="0">
                  <a:solidFill>
                    <a:srgbClr val="0070C0"/>
                  </a:solidFill>
                </a:rPr>
                <a:t>HKU</a:t>
              </a:r>
            </a:p>
          </p:txBody>
        </p:sp>
        <p:sp>
          <p:nvSpPr>
            <p:cNvPr id="9" name="TextBox 8"/>
            <p:cNvSpPr txBox="1"/>
            <p:nvPr/>
          </p:nvSpPr>
          <p:spPr>
            <a:xfrm>
              <a:off x="6334125" y="4114158"/>
              <a:ext cx="704761" cy="377075"/>
            </a:xfrm>
            <a:prstGeom prst="rect">
              <a:avLst/>
            </a:prstGeom>
            <a:noFill/>
          </p:spPr>
          <p:txBody>
            <a:bodyPr wrap="none" rtlCol="0">
              <a:spAutoFit/>
            </a:bodyPr>
            <a:lstStyle/>
            <a:p>
              <a:r>
                <a:rPr lang="en-US" sz="2667" b="1" dirty="0">
                  <a:solidFill>
                    <a:schemeClr val="accent4">
                      <a:lumMod val="75000"/>
                    </a:schemeClr>
                  </a:solidFill>
                </a:rPr>
                <a:t>UCLA</a:t>
              </a:r>
            </a:p>
          </p:txBody>
        </p:sp>
        <p:sp>
          <p:nvSpPr>
            <p:cNvPr id="10" name="TextBox 9"/>
            <p:cNvSpPr txBox="1"/>
            <p:nvPr/>
          </p:nvSpPr>
          <p:spPr>
            <a:xfrm>
              <a:off x="1019014" y="2417861"/>
              <a:ext cx="244297" cy="284742"/>
            </a:xfrm>
            <a:prstGeom prst="rect">
              <a:avLst/>
            </a:prstGeom>
            <a:noFill/>
          </p:spPr>
          <p:txBody>
            <a:bodyPr wrap="none" rtlCol="0">
              <a:spAutoFit/>
            </a:bodyPr>
            <a:lstStyle/>
            <a:p>
              <a:r>
                <a:rPr lang="en-US" sz="1867" b="1" dirty="0"/>
                <a:t>V</a:t>
              </a:r>
            </a:p>
          </p:txBody>
        </p:sp>
        <p:sp>
          <p:nvSpPr>
            <p:cNvPr id="11" name="TextBox 10"/>
            <p:cNvSpPr txBox="1"/>
            <p:nvPr/>
          </p:nvSpPr>
          <p:spPr>
            <a:xfrm>
              <a:off x="2952704" y="2417861"/>
              <a:ext cx="239488" cy="284742"/>
            </a:xfrm>
            <a:prstGeom prst="rect">
              <a:avLst/>
            </a:prstGeom>
            <a:noFill/>
          </p:spPr>
          <p:txBody>
            <a:bodyPr wrap="none" rtlCol="0">
              <a:spAutoFit/>
            </a:bodyPr>
            <a:lstStyle/>
            <a:p>
              <a:r>
                <a:rPr lang="en-US" sz="1867" b="1" dirty="0"/>
                <a:t>R</a:t>
              </a:r>
            </a:p>
          </p:txBody>
        </p:sp>
        <p:sp>
          <p:nvSpPr>
            <p:cNvPr id="12" name="TextBox 11"/>
            <p:cNvSpPr txBox="1"/>
            <p:nvPr/>
          </p:nvSpPr>
          <p:spPr>
            <a:xfrm>
              <a:off x="1914167" y="1243333"/>
              <a:ext cx="233478" cy="284742"/>
            </a:xfrm>
            <a:prstGeom prst="rect">
              <a:avLst/>
            </a:prstGeom>
            <a:noFill/>
          </p:spPr>
          <p:txBody>
            <a:bodyPr wrap="none" rtlCol="0">
              <a:spAutoFit/>
            </a:bodyPr>
            <a:lstStyle/>
            <a:p>
              <a:r>
                <a:rPr lang="en-US" sz="1867" b="1" dirty="0"/>
                <a:t>P</a:t>
              </a:r>
            </a:p>
          </p:txBody>
        </p:sp>
        <p:sp>
          <p:nvSpPr>
            <p:cNvPr id="13" name="TextBox 12"/>
            <p:cNvSpPr txBox="1"/>
            <p:nvPr/>
          </p:nvSpPr>
          <p:spPr>
            <a:xfrm>
              <a:off x="1961792" y="3424558"/>
              <a:ext cx="186589" cy="284742"/>
            </a:xfrm>
            <a:prstGeom prst="rect">
              <a:avLst/>
            </a:prstGeom>
            <a:noFill/>
          </p:spPr>
          <p:txBody>
            <a:bodyPr wrap="none" rtlCol="0">
              <a:spAutoFit/>
            </a:bodyPr>
            <a:lstStyle/>
            <a:p>
              <a:r>
                <a:rPr lang="en-US" sz="1867" b="1" dirty="0"/>
                <a:t>I</a:t>
              </a:r>
            </a:p>
          </p:txBody>
        </p:sp>
        <p:sp>
          <p:nvSpPr>
            <p:cNvPr id="14" name="TextBox 13"/>
            <p:cNvSpPr txBox="1"/>
            <p:nvPr/>
          </p:nvSpPr>
          <p:spPr>
            <a:xfrm>
              <a:off x="5438614" y="2435422"/>
              <a:ext cx="244297" cy="284742"/>
            </a:xfrm>
            <a:prstGeom prst="rect">
              <a:avLst/>
            </a:prstGeom>
            <a:noFill/>
          </p:spPr>
          <p:txBody>
            <a:bodyPr wrap="none" rtlCol="0">
              <a:spAutoFit/>
            </a:bodyPr>
            <a:lstStyle/>
            <a:p>
              <a:r>
                <a:rPr lang="en-US" sz="1867" b="1" dirty="0"/>
                <a:t>V</a:t>
              </a:r>
            </a:p>
          </p:txBody>
        </p:sp>
        <p:sp>
          <p:nvSpPr>
            <p:cNvPr id="15" name="TextBox 14"/>
            <p:cNvSpPr txBox="1"/>
            <p:nvPr/>
          </p:nvSpPr>
          <p:spPr>
            <a:xfrm>
              <a:off x="7839029" y="2435422"/>
              <a:ext cx="239488" cy="284742"/>
            </a:xfrm>
            <a:prstGeom prst="rect">
              <a:avLst/>
            </a:prstGeom>
            <a:noFill/>
          </p:spPr>
          <p:txBody>
            <a:bodyPr wrap="none" rtlCol="0">
              <a:spAutoFit/>
            </a:bodyPr>
            <a:lstStyle/>
            <a:p>
              <a:r>
                <a:rPr lang="en-US" sz="1867" b="1" dirty="0"/>
                <a:t>R</a:t>
              </a:r>
            </a:p>
          </p:txBody>
        </p:sp>
        <p:sp>
          <p:nvSpPr>
            <p:cNvPr id="16" name="TextBox 15"/>
            <p:cNvSpPr txBox="1"/>
            <p:nvPr/>
          </p:nvSpPr>
          <p:spPr>
            <a:xfrm>
              <a:off x="6558336" y="1151677"/>
              <a:ext cx="233478" cy="284742"/>
            </a:xfrm>
            <a:prstGeom prst="rect">
              <a:avLst/>
            </a:prstGeom>
            <a:noFill/>
          </p:spPr>
          <p:txBody>
            <a:bodyPr wrap="none" rtlCol="0">
              <a:spAutoFit/>
            </a:bodyPr>
            <a:lstStyle/>
            <a:p>
              <a:r>
                <a:rPr lang="en-US" sz="1867" b="1" dirty="0"/>
                <a:t>P</a:t>
              </a:r>
            </a:p>
          </p:txBody>
        </p:sp>
        <p:sp>
          <p:nvSpPr>
            <p:cNvPr id="17" name="TextBox 16"/>
            <p:cNvSpPr txBox="1"/>
            <p:nvPr/>
          </p:nvSpPr>
          <p:spPr>
            <a:xfrm>
              <a:off x="6619251" y="3576957"/>
              <a:ext cx="186589" cy="284742"/>
            </a:xfrm>
            <a:prstGeom prst="rect">
              <a:avLst/>
            </a:prstGeom>
            <a:noFill/>
          </p:spPr>
          <p:txBody>
            <a:bodyPr wrap="none" rtlCol="0">
              <a:spAutoFit/>
            </a:bodyPr>
            <a:lstStyle/>
            <a:p>
              <a:r>
                <a:rPr lang="en-US" sz="1867" b="1" dirty="0"/>
                <a:t>I</a:t>
              </a:r>
            </a:p>
          </p:txBody>
        </p:sp>
      </p:grpSp>
    </p:spTree>
    <p:extLst>
      <p:ext uri="{BB962C8B-B14F-4D97-AF65-F5344CB8AC3E}">
        <p14:creationId xmlns:p14="http://schemas.microsoft.com/office/powerpoint/2010/main" val="29020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Findings from Visitors and Residents Research</a:t>
            </a:r>
            <a:endParaRPr lang="en-US" dirty="0"/>
          </a:p>
        </p:txBody>
      </p:sp>
      <p:sp>
        <p:nvSpPr>
          <p:cNvPr id="3" name="Content Placeholder 2"/>
          <p:cNvSpPr>
            <a:spLocks noGrp="1"/>
          </p:cNvSpPr>
          <p:nvPr>
            <p:ph idx="1"/>
          </p:nvPr>
        </p:nvSpPr>
        <p:spPr/>
        <p:txBody>
          <a:bodyPr>
            <a:noAutofit/>
          </a:bodyPr>
          <a:lstStyle/>
          <a:p>
            <a:pPr marL="0" lvl="1" indent="-457200">
              <a:lnSpc>
                <a:spcPct val="100000"/>
              </a:lnSpc>
              <a:spcBef>
                <a:spcPts val="0"/>
              </a:spcBef>
              <a:buFont typeface="+mj-lt"/>
              <a:buAutoNum type="arabicPeriod"/>
              <a:defRPr/>
            </a:pPr>
            <a:r>
              <a:rPr lang="en-US" sz="2800" kern="0" dirty="0">
                <a:solidFill>
                  <a:prstClr val="black"/>
                </a:solidFill>
              </a:rPr>
              <a:t>We learned about the activities our users are engaged in and also </a:t>
            </a:r>
            <a:r>
              <a:rPr lang="en-US" sz="2800" b="1" kern="0" dirty="0">
                <a:solidFill>
                  <a:prstClr val="black"/>
                </a:solidFill>
              </a:rPr>
              <a:t>how</a:t>
            </a:r>
            <a:r>
              <a:rPr lang="en-US" sz="2800" kern="0" dirty="0">
                <a:solidFill>
                  <a:prstClr val="black"/>
                </a:solidFill>
              </a:rPr>
              <a:t> they are engaged </a:t>
            </a:r>
          </a:p>
          <a:p>
            <a:pPr marL="0" lvl="1" indent="-457200">
              <a:lnSpc>
                <a:spcPct val="100000"/>
              </a:lnSpc>
              <a:spcBef>
                <a:spcPts val="0"/>
              </a:spcBef>
              <a:buFont typeface="+mj-lt"/>
              <a:buAutoNum type="arabicPeriod"/>
              <a:defRPr/>
            </a:pPr>
            <a:r>
              <a:rPr lang="en-US" sz="2800" kern="0" dirty="0">
                <a:solidFill>
                  <a:prstClr val="black"/>
                </a:solidFill>
              </a:rPr>
              <a:t>Understanding how our users engage with technology (visitor vs. resident, personal vs. institutional) informs changes and improvements to our service design</a:t>
            </a:r>
          </a:p>
          <a:p>
            <a:pPr marL="0" lvl="1" indent="-457200">
              <a:lnSpc>
                <a:spcPct val="100000"/>
              </a:lnSpc>
              <a:spcBef>
                <a:spcPts val="0"/>
              </a:spcBef>
              <a:buFont typeface="+mj-lt"/>
              <a:buAutoNum type="arabicPeriod"/>
              <a:defRPr/>
            </a:pPr>
            <a:r>
              <a:rPr lang="en-US" sz="2800" kern="0" dirty="0">
                <a:solidFill>
                  <a:prstClr val="black"/>
                </a:solidFill>
              </a:rPr>
              <a:t>We will continue with further studies that help us to learn about our users (e.g. user experience research including </a:t>
            </a:r>
            <a:r>
              <a:rPr lang="en-US" sz="2800" kern="0" dirty="0" err="1">
                <a:solidFill>
                  <a:prstClr val="black"/>
                </a:solidFill>
              </a:rPr>
              <a:t>behavioural</a:t>
            </a:r>
            <a:r>
              <a:rPr lang="en-US" sz="2800" kern="0" dirty="0">
                <a:solidFill>
                  <a:prstClr val="black"/>
                </a:solidFill>
              </a:rPr>
              <a:t> mapping and non-participant observation</a:t>
            </a:r>
            <a:r>
              <a:rPr lang="en-US" sz="2800" kern="0" dirty="0" smtClean="0">
                <a:solidFill>
                  <a:prstClr val="black"/>
                </a:solidFill>
              </a:rPr>
              <a:t>)</a:t>
            </a:r>
          </a:p>
          <a:p>
            <a:pPr marL="0" lvl="1" indent="-457200">
              <a:lnSpc>
                <a:spcPct val="100000"/>
              </a:lnSpc>
              <a:spcBef>
                <a:spcPts val="0"/>
              </a:spcBef>
              <a:buFont typeface="+mj-lt"/>
              <a:buAutoNum type="arabicPeriod"/>
              <a:defRPr/>
            </a:pPr>
            <a:r>
              <a:rPr lang="en-HK" sz="2800" kern="0" dirty="0" smtClean="0">
                <a:solidFill>
                  <a:prstClr val="black"/>
                </a:solidFill>
              </a:rPr>
              <a:t>Modify our biennial survey to incorporate aspects of this research and </a:t>
            </a:r>
            <a:r>
              <a:rPr lang="en-HK" sz="2800" kern="0" dirty="0" err="1" smtClean="0">
                <a:solidFill>
                  <a:prstClr val="black"/>
                </a:solidFill>
              </a:rPr>
              <a:t>behavious</a:t>
            </a:r>
            <a:endParaRPr lang="en-US" sz="2800" kern="0" dirty="0">
              <a:solidFill>
                <a:prstClr val="black"/>
              </a:solidFill>
            </a:endParaRPr>
          </a:p>
          <a:p>
            <a:pPr marL="0" indent="0">
              <a:buNone/>
            </a:pPr>
            <a:endParaRPr lang="en-US" dirty="0"/>
          </a:p>
        </p:txBody>
      </p:sp>
    </p:spTree>
    <p:extLst>
      <p:ext uri="{BB962C8B-B14F-4D97-AF65-F5344CB8AC3E}">
        <p14:creationId xmlns:p14="http://schemas.microsoft.com/office/powerpoint/2010/main" val="3902081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731838"/>
          </a:xfrm>
        </p:spPr>
        <p:txBody>
          <a:bodyPr>
            <a:normAutofit fontScale="90000"/>
          </a:bodyPr>
          <a:lstStyle/>
          <a:p>
            <a:r>
              <a:rPr lang="en-US" dirty="0" err="1" smtClean="0"/>
              <a:t>Behavioural</a:t>
            </a:r>
            <a:r>
              <a:rPr lang="en-US" dirty="0" smtClean="0"/>
              <a:t> Mapping: Interpretation</a:t>
            </a:r>
            <a:endParaRPr lang="en-US" dirty="0"/>
          </a:p>
        </p:txBody>
      </p:sp>
      <p:pic>
        <p:nvPicPr>
          <p:cNvPr id="4098" name="Picture 2"/>
          <p:cNvPicPr>
            <a:picLocks noChangeAspect="1" noChangeArrowheads="1"/>
          </p:cNvPicPr>
          <p:nvPr/>
        </p:nvPicPr>
        <p:blipFill>
          <a:blip r:embed="rId3" cstate="print"/>
          <a:srcRect b="7317"/>
          <a:stretch>
            <a:fillRect/>
          </a:stretch>
        </p:blipFill>
        <p:spPr bwMode="auto">
          <a:xfrm>
            <a:off x="1061530" y="1468589"/>
            <a:ext cx="5179703" cy="334141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981200" y="5060980"/>
            <a:ext cx="8229600" cy="1569660"/>
          </a:xfrm>
          <a:prstGeom prst="rect">
            <a:avLst/>
          </a:prstGeom>
          <a:noFill/>
        </p:spPr>
        <p:txBody>
          <a:bodyPr wrap="square" rtlCol="0">
            <a:spAutoFit/>
          </a:bodyPr>
          <a:lstStyle/>
          <a:p>
            <a:pPr>
              <a:buFont typeface="Arial" pitchFamily="34" charset="0"/>
              <a:buChar char="•"/>
            </a:pPr>
            <a:r>
              <a:rPr lang="en-US" sz="2400" dirty="0"/>
              <a:t> 230 minutes of </a:t>
            </a:r>
            <a:r>
              <a:rPr lang="en-US" sz="2400" dirty="0" err="1"/>
              <a:t>behavioural</a:t>
            </a:r>
            <a:r>
              <a:rPr lang="en-US" sz="2400" dirty="0"/>
              <a:t> mapping data collected</a:t>
            </a:r>
          </a:p>
          <a:p>
            <a:pPr>
              <a:buFont typeface="Arial" pitchFamily="34" charset="0"/>
              <a:buChar char="•"/>
            </a:pPr>
            <a:r>
              <a:rPr lang="en-US" sz="2400" dirty="0"/>
              <a:t> Data collected at 5 sites: 1) Main entrance 2) Lounge 3) Self-service collection 4) Exhibition area 5) Service counters</a:t>
            </a:r>
          </a:p>
          <a:p>
            <a:pPr>
              <a:buFont typeface="Arial" pitchFamily="34" charset="0"/>
              <a:buChar char="•"/>
            </a:pPr>
            <a:r>
              <a:rPr lang="en-US" sz="2400" dirty="0"/>
              <a:t> Data collected 11:30am – 12:00pm and 4:30pm – 5:00pm  </a:t>
            </a:r>
          </a:p>
        </p:txBody>
      </p:sp>
      <p:pic>
        <p:nvPicPr>
          <p:cNvPr id="4100" name="Picture 4"/>
          <p:cNvPicPr>
            <a:picLocks noChangeAspect="1" noChangeArrowheads="1"/>
          </p:cNvPicPr>
          <p:nvPr/>
        </p:nvPicPr>
        <p:blipFill>
          <a:blip r:embed="rId4" cstate="print"/>
          <a:srcRect/>
          <a:stretch>
            <a:fillRect/>
          </a:stretch>
        </p:blipFill>
        <p:spPr bwMode="auto">
          <a:xfrm>
            <a:off x="6324604" y="1468589"/>
            <a:ext cx="4836089" cy="3341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7343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731838"/>
          </a:xfrm>
        </p:spPr>
        <p:txBody>
          <a:bodyPr>
            <a:normAutofit fontScale="90000"/>
          </a:bodyPr>
          <a:lstStyle/>
          <a:p>
            <a:r>
              <a:rPr lang="en-US" dirty="0" err="1" smtClean="0"/>
              <a:t>Behavioural</a:t>
            </a:r>
            <a:r>
              <a:rPr lang="en-US" dirty="0" smtClean="0"/>
              <a:t> Mapping: Interpretation</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51355" y="1828800"/>
            <a:ext cx="5080820" cy="4669750"/>
          </a:xfrm>
          <a:prstGeom prst="rect">
            <a:avLst/>
          </a:prstGeom>
          <a:ln>
            <a:noFill/>
          </a:ln>
          <a:effectLst>
            <a:outerShdw blurRad="292100" dist="139700" dir="2700000" algn="tl" rotWithShape="0">
              <a:srgbClr val="333333">
                <a:alpha val="65000"/>
              </a:srgbClr>
            </a:outerShdw>
          </a:effectLst>
        </p:spPr>
      </p:pic>
      <p:pic>
        <p:nvPicPr>
          <p:cNvPr id="5124" name="Picture 4"/>
          <p:cNvPicPr>
            <a:picLocks noChangeAspect="1" noChangeArrowheads="1"/>
          </p:cNvPicPr>
          <p:nvPr/>
        </p:nvPicPr>
        <p:blipFill>
          <a:blip r:embed="rId3" cstate="print"/>
          <a:srcRect/>
          <a:stretch>
            <a:fillRect/>
          </a:stretch>
        </p:blipFill>
        <p:spPr bwMode="auto">
          <a:xfrm>
            <a:off x="5867404" y="1828800"/>
            <a:ext cx="6105297" cy="466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2201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5"/>
          <p:cNvSpPr>
            <a:spLocks noGrp="1" noChangeArrowheads="1"/>
          </p:cNvSpPr>
          <p:nvPr>
            <p:ph type="title"/>
          </p:nvPr>
        </p:nvSpPr>
        <p:spPr>
          <a:xfrm>
            <a:off x="1119360" y="110891"/>
            <a:ext cx="10321920" cy="875960"/>
          </a:xfrm>
        </p:spPr>
        <p:txBody>
          <a:bodyPr>
            <a:noAutofit/>
          </a:bodyPr>
          <a:lstStyle/>
          <a:p>
            <a:pPr>
              <a:lnSpc>
                <a:spcPct val="118000"/>
              </a:lnSpc>
              <a:tabLst>
                <a:tab pos="407186" algn="l"/>
                <a:tab pos="814371" algn="l"/>
                <a:tab pos="1221558" algn="l"/>
                <a:tab pos="1628743" algn="l"/>
                <a:tab pos="2035929" algn="l"/>
              </a:tabLst>
            </a:pPr>
            <a:r>
              <a:rPr lang="en-US" sz="3300" dirty="0">
                <a:solidFill>
                  <a:srgbClr val="2F5496"/>
                </a:solidFill>
                <a:latin typeface="Arial Black"/>
                <a:ea typeface="Arial Black"/>
                <a:cs typeface="Arial Black"/>
                <a:sym typeface="Arial Black"/>
              </a:rPr>
              <a:t>Guiding Principles</a:t>
            </a:r>
            <a:endParaRPr lang="en-US" sz="3300" b="1" dirty="0">
              <a:solidFill>
                <a:srgbClr val="800080"/>
              </a:solidFill>
              <a:latin typeface="+mj-lt"/>
            </a:endParaRPr>
          </a:p>
        </p:txBody>
      </p:sp>
      <p:sp>
        <p:nvSpPr>
          <p:cNvPr id="7" name="Rectangle 7"/>
          <p:cNvSpPr txBox="1">
            <a:spLocks noChangeArrowheads="1"/>
          </p:cNvSpPr>
          <p:nvPr/>
        </p:nvSpPr>
        <p:spPr>
          <a:xfrm>
            <a:off x="1207120" y="1339400"/>
            <a:ext cx="10146405" cy="4776931"/>
          </a:xfrm>
          <a:prstGeom prst="rect">
            <a:avLst/>
          </a:prstGeom>
        </p:spPr>
        <p:txBody>
          <a:bodyPr vert="horz" lIns="56705" tIns="28352" rIns="56705" bIns="28352"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solidFill>
                  <a:prstClr val="black"/>
                </a:solidFill>
                <a:latin typeface="Calibri" charset="0"/>
                <a:ea typeface="Calibri" charset="0"/>
                <a:cs typeface="Calibri" charset="0"/>
                <a:sym typeface="Arial"/>
              </a:rPr>
              <a:t>Privileges voices of those outside the institutional structure</a:t>
            </a:r>
          </a:p>
          <a:p>
            <a:r>
              <a:rPr lang="en-US" sz="2500" dirty="0">
                <a:solidFill>
                  <a:prstClr val="black"/>
                </a:solidFill>
                <a:latin typeface="Calibri" charset="0"/>
                <a:ea typeface="Calibri" charset="0"/>
                <a:cs typeface="Calibri" charset="0"/>
                <a:sym typeface="Arial"/>
              </a:rPr>
              <a:t>Faces outward</a:t>
            </a:r>
          </a:p>
          <a:p>
            <a:r>
              <a:rPr lang="en-US" sz="2500" dirty="0">
                <a:solidFill>
                  <a:prstClr val="black"/>
                </a:solidFill>
                <a:latin typeface="Calibri" charset="0"/>
                <a:ea typeface="Calibri" charset="0"/>
                <a:cs typeface="Calibri" charset="0"/>
                <a:sym typeface="Arial"/>
              </a:rPr>
              <a:t>Operates from trust in abundance</a:t>
            </a:r>
          </a:p>
          <a:p>
            <a:r>
              <a:rPr lang="en-US" sz="2500" dirty="0">
                <a:solidFill>
                  <a:prstClr val="black"/>
                </a:solidFill>
                <a:latin typeface="Calibri" charset="0"/>
                <a:ea typeface="Calibri" charset="0"/>
                <a:cs typeface="Calibri" charset="0"/>
                <a:sym typeface="Arial"/>
              </a:rPr>
              <a:t>Initiative, being proactive to go beyond expectations</a:t>
            </a:r>
          </a:p>
          <a:p>
            <a:r>
              <a:rPr lang="en-US" sz="2500" dirty="0">
                <a:solidFill>
                  <a:prstClr val="black"/>
                </a:solidFill>
                <a:latin typeface="Calibri" charset="0"/>
                <a:ea typeface="Calibri" charset="0"/>
                <a:cs typeface="Calibri" charset="0"/>
                <a:sym typeface="Arial"/>
              </a:rPr>
              <a:t>Emphasizes </a:t>
            </a:r>
            <a:r>
              <a:rPr lang="en-US" sz="2500" dirty="0" smtClean="0">
                <a:solidFill>
                  <a:prstClr val="black"/>
                </a:solidFill>
                <a:latin typeface="Calibri" charset="0"/>
                <a:ea typeface="Calibri" charset="0"/>
                <a:cs typeface="Calibri" charset="0"/>
                <a:sym typeface="Arial"/>
              </a:rPr>
              <a:t>relationships</a:t>
            </a:r>
            <a:endParaRPr lang="en-US" sz="2500" dirty="0">
              <a:solidFill>
                <a:prstClr val="black"/>
              </a:solidFill>
              <a:latin typeface="Calibri" charset="0"/>
              <a:ea typeface="Calibri" charset="0"/>
              <a:cs typeface="Calibri" charset="0"/>
              <a:sym typeface="Arial"/>
            </a:endParaRPr>
          </a:p>
          <a:p>
            <a:r>
              <a:rPr lang="en-US" sz="2500" dirty="0">
                <a:solidFill>
                  <a:prstClr val="black"/>
                </a:solidFill>
                <a:latin typeface="Calibri" charset="0"/>
                <a:ea typeface="Calibri" charset="0"/>
                <a:cs typeface="Calibri" charset="0"/>
                <a:sym typeface="Arial"/>
              </a:rPr>
              <a:t>Encourages sharing</a:t>
            </a:r>
          </a:p>
          <a:p>
            <a:r>
              <a:rPr lang="en-US" sz="2500" dirty="0">
                <a:solidFill>
                  <a:prstClr val="black"/>
                </a:solidFill>
                <a:latin typeface="Calibri" charset="0"/>
                <a:ea typeface="Calibri" charset="0"/>
                <a:cs typeface="Calibri" charset="0"/>
                <a:sym typeface="Arial"/>
              </a:rPr>
              <a:t>Change is incremental, ongoing, and ubiquitous</a:t>
            </a:r>
          </a:p>
          <a:p>
            <a:r>
              <a:rPr lang="en-US" sz="2500" dirty="0">
                <a:solidFill>
                  <a:srgbClr val="000000"/>
                </a:solidFill>
                <a:latin typeface="Calibri" charset="0"/>
                <a:ea typeface="Calibri" charset="0"/>
                <a:cs typeface="Calibri" charset="0"/>
                <a:sym typeface="Arial"/>
              </a:rPr>
              <a:t>Focus on “why we do it” instead of “what we do”</a:t>
            </a:r>
          </a:p>
          <a:p>
            <a:endParaRPr lang="en-US" sz="2500" dirty="0">
              <a:solidFill>
                <a:srgbClr val="000000"/>
              </a:solidFill>
              <a:latin typeface="Calibri" charset="0"/>
              <a:ea typeface="Calibri" charset="0"/>
              <a:cs typeface="Calibri" charset="0"/>
              <a:sym typeface="Arial"/>
            </a:endParaRPr>
          </a:p>
        </p:txBody>
      </p:sp>
    </p:spTree>
    <p:extLst>
      <p:ext uri="{BB962C8B-B14F-4D97-AF65-F5344CB8AC3E}">
        <p14:creationId xmlns:p14="http://schemas.microsoft.com/office/powerpoint/2010/main" val="3213041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6252" y="259915"/>
            <a:ext cx="8229600" cy="731838"/>
          </a:xfrm>
        </p:spPr>
        <p:txBody>
          <a:bodyPr>
            <a:normAutofit fontScale="90000"/>
          </a:bodyPr>
          <a:lstStyle/>
          <a:p>
            <a:r>
              <a:rPr lang="en-US" dirty="0" err="1" smtClean="0"/>
              <a:t>Behavioural</a:t>
            </a:r>
            <a:r>
              <a:rPr lang="en-US" dirty="0" smtClean="0"/>
              <a:t> Mapping: Interpretation</a:t>
            </a:r>
            <a:endParaRPr lang="en-US" dirty="0"/>
          </a:p>
        </p:txBody>
      </p:sp>
      <p:sp>
        <p:nvSpPr>
          <p:cNvPr id="7" name="TextBox 6"/>
          <p:cNvSpPr txBox="1"/>
          <p:nvPr/>
        </p:nvSpPr>
        <p:spPr>
          <a:xfrm>
            <a:off x="6705600" y="1417641"/>
            <a:ext cx="4467616" cy="5262979"/>
          </a:xfrm>
          <a:prstGeom prst="rect">
            <a:avLst/>
          </a:prstGeom>
          <a:noFill/>
        </p:spPr>
        <p:txBody>
          <a:bodyPr wrap="square" rtlCol="0">
            <a:spAutoFit/>
          </a:bodyPr>
          <a:lstStyle/>
          <a:p>
            <a:r>
              <a:rPr lang="en-US" sz="2800" b="1" dirty="0"/>
              <a:t>Preliminary findings:</a:t>
            </a:r>
          </a:p>
          <a:p>
            <a:pPr>
              <a:buFont typeface="Arial" pitchFamily="34" charset="0"/>
              <a:buChar char="•"/>
            </a:pPr>
            <a:r>
              <a:rPr lang="en-US" sz="2800" dirty="0"/>
              <a:t> Confirm some information: e.g. preference for one of the sliding glass doors, confusion over manual and automated book returns</a:t>
            </a:r>
          </a:p>
          <a:p>
            <a:pPr>
              <a:buFont typeface="Arial" pitchFamily="34" charset="0"/>
              <a:buChar char="•"/>
            </a:pPr>
            <a:r>
              <a:rPr lang="en-US" sz="2800" dirty="0"/>
              <a:t> Many users enter the Library and go directly to the new wing staircase</a:t>
            </a:r>
          </a:p>
          <a:p>
            <a:pPr>
              <a:buFont typeface="Arial" pitchFamily="34" charset="0"/>
              <a:buChar char="•"/>
            </a:pPr>
            <a:r>
              <a:rPr lang="en-US" sz="2800" dirty="0"/>
              <a:t> Identified places users commonly wait, sit, and </a:t>
            </a:r>
            <a:r>
              <a:rPr lang="en-US" sz="2800" dirty="0" smtClean="0"/>
              <a:t>stand.</a:t>
            </a:r>
            <a:endParaRPr lang="en-US" sz="2800" dirty="0"/>
          </a:p>
        </p:txBody>
      </p:sp>
      <p:pic>
        <p:nvPicPr>
          <p:cNvPr id="6146" name="Picture 2"/>
          <p:cNvPicPr>
            <a:picLocks noChangeAspect="1" noChangeArrowheads="1"/>
          </p:cNvPicPr>
          <p:nvPr/>
        </p:nvPicPr>
        <p:blipFill>
          <a:blip r:embed="rId2" cstate="print"/>
          <a:srcRect/>
          <a:stretch>
            <a:fillRect/>
          </a:stretch>
        </p:blipFill>
        <p:spPr bwMode="auto">
          <a:xfrm>
            <a:off x="187750" y="1250310"/>
            <a:ext cx="4902583" cy="3658644"/>
          </a:xfrm>
          <a:prstGeom prst="rect">
            <a:avLst/>
          </a:prstGeom>
          <a:ln>
            <a:noFill/>
          </a:ln>
          <a:effectLst>
            <a:outerShdw blurRad="292100" dist="139700" dir="2700000" algn="tl" rotWithShape="0">
              <a:srgbClr val="333333">
                <a:alpha val="65000"/>
              </a:srgbClr>
            </a:outerShdw>
          </a:effectLst>
        </p:spPr>
      </p:pic>
      <p:pic>
        <p:nvPicPr>
          <p:cNvPr id="6147" name="Picture 3" descr="C:\Users\melisman\AppData\Local\Microsoft\Windows\Temporary Internet Files\Content.Outlook\VLW9ZKQ7\IMG_6487 (2).JPG"/>
          <p:cNvPicPr>
            <a:picLocks noChangeAspect="1" noChangeArrowheads="1"/>
          </p:cNvPicPr>
          <p:nvPr/>
        </p:nvPicPr>
        <p:blipFill>
          <a:blip r:embed="rId3" cstate="print"/>
          <a:srcRect/>
          <a:stretch>
            <a:fillRect/>
          </a:stretch>
        </p:blipFill>
        <p:spPr bwMode="auto">
          <a:xfrm>
            <a:off x="3383364" y="4724400"/>
            <a:ext cx="2844800" cy="2133600"/>
          </a:xfrm>
          <a:prstGeom prst="rect">
            <a:avLst/>
          </a:prstGeom>
          <a:noFill/>
        </p:spPr>
      </p:pic>
    </p:spTree>
    <p:extLst>
      <p:ext uri="{BB962C8B-B14F-4D97-AF65-F5344CB8AC3E}">
        <p14:creationId xmlns:p14="http://schemas.microsoft.com/office/powerpoint/2010/main" val="14862927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727" y="450416"/>
            <a:ext cx="9116860" cy="990600"/>
          </a:xfrm>
        </p:spPr>
        <p:txBody>
          <a:bodyPr>
            <a:normAutofit fontScale="90000"/>
          </a:bodyPr>
          <a:lstStyle/>
          <a:p>
            <a:r>
              <a:rPr lang="en-US" dirty="0" smtClean="0"/>
              <a:t>Non-participant Observation: Interpretation</a:t>
            </a:r>
            <a:endParaRPr lang="en-US" dirty="0"/>
          </a:p>
        </p:txBody>
      </p:sp>
      <p:graphicFrame>
        <p:nvGraphicFramePr>
          <p:cNvPr id="4" name="Chart 3"/>
          <p:cNvGraphicFramePr/>
          <p:nvPr>
            <p:extLst>
              <p:ext uri="{D42A27DB-BD31-4B8C-83A1-F6EECF244321}">
                <p14:modId xmlns:p14="http://schemas.microsoft.com/office/powerpoint/2010/main" val="862177449"/>
              </p:ext>
            </p:extLst>
          </p:nvPr>
        </p:nvGraphicFramePr>
        <p:xfrm>
          <a:off x="6248399" y="1676406"/>
          <a:ext cx="5162812" cy="366712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cstate="print"/>
          <a:srcRect/>
          <a:stretch>
            <a:fillRect/>
          </a:stretch>
        </p:blipFill>
        <p:spPr bwMode="auto">
          <a:xfrm>
            <a:off x="289377" y="1981201"/>
            <a:ext cx="5834843" cy="3110628"/>
          </a:xfrm>
          <a:prstGeom prst="rect">
            <a:avLst/>
          </a:prstGeom>
          <a:noFill/>
          <a:ln w="9525">
            <a:noFill/>
            <a:miter lim="800000"/>
            <a:headEnd/>
            <a:tailEnd/>
          </a:ln>
        </p:spPr>
      </p:pic>
      <p:sp>
        <p:nvSpPr>
          <p:cNvPr id="7" name="Rectangle 6"/>
          <p:cNvSpPr/>
          <p:nvPr/>
        </p:nvSpPr>
        <p:spPr>
          <a:xfrm>
            <a:off x="1828800" y="5181600"/>
            <a:ext cx="8534400" cy="1569660"/>
          </a:xfrm>
          <a:prstGeom prst="rect">
            <a:avLst/>
          </a:prstGeom>
        </p:spPr>
        <p:txBody>
          <a:bodyPr wrap="square">
            <a:spAutoFit/>
          </a:bodyPr>
          <a:lstStyle/>
          <a:p>
            <a:pPr>
              <a:buFont typeface="Arial" pitchFamily="34" charset="0"/>
              <a:buChar char="•"/>
            </a:pPr>
            <a:r>
              <a:rPr lang="en-US" sz="2400" dirty="0"/>
              <a:t> 214 observations</a:t>
            </a:r>
          </a:p>
          <a:p>
            <a:pPr>
              <a:buFont typeface="Arial" pitchFamily="34" charset="0"/>
              <a:buChar char="•"/>
            </a:pPr>
            <a:r>
              <a:rPr lang="en-US" sz="2400" dirty="0"/>
              <a:t> Codes grouped into categories: A) Social activities, B) Library services/ facilities, C) Belongings/ objects, D) Technology, E) Food and Drink, and F) Actions</a:t>
            </a:r>
          </a:p>
        </p:txBody>
      </p:sp>
    </p:spTree>
    <p:extLst>
      <p:ext uri="{BB962C8B-B14F-4D97-AF65-F5344CB8AC3E}">
        <p14:creationId xmlns:p14="http://schemas.microsoft.com/office/powerpoint/2010/main" val="300396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6151" y="419100"/>
            <a:ext cx="9555271" cy="990600"/>
          </a:xfrm>
        </p:spPr>
        <p:txBody>
          <a:bodyPr>
            <a:normAutofit fontScale="90000"/>
          </a:bodyPr>
          <a:lstStyle/>
          <a:p>
            <a:r>
              <a:rPr lang="en-US" dirty="0" smtClean="0"/>
              <a:t>Non-participant Observation: Interpretation</a:t>
            </a:r>
            <a:endParaRPr lang="en-US" dirty="0"/>
          </a:p>
        </p:txBody>
      </p:sp>
      <p:sp>
        <p:nvSpPr>
          <p:cNvPr id="7" name="Rectangle 6"/>
          <p:cNvSpPr/>
          <p:nvPr/>
        </p:nvSpPr>
        <p:spPr>
          <a:xfrm>
            <a:off x="1828800" y="5072899"/>
            <a:ext cx="8534400" cy="1785104"/>
          </a:xfrm>
          <a:prstGeom prst="rect">
            <a:avLst/>
          </a:prstGeom>
        </p:spPr>
        <p:txBody>
          <a:bodyPr wrap="square">
            <a:spAutoFit/>
          </a:bodyPr>
          <a:lstStyle/>
          <a:p>
            <a:pPr>
              <a:buFont typeface="Arial" pitchFamily="34" charset="0"/>
              <a:buChar char="•"/>
            </a:pPr>
            <a:r>
              <a:rPr lang="en-US" sz="2200" dirty="0"/>
              <a:t> 130 minutes of observations  230 minutes of </a:t>
            </a:r>
            <a:r>
              <a:rPr lang="en-US" sz="2200" dirty="0" err="1"/>
              <a:t>behavioural</a:t>
            </a:r>
            <a:r>
              <a:rPr lang="en-US" sz="2200" dirty="0"/>
              <a:t> mapping data collected</a:t>
            </a:r>
          </a:p>
          <a:p>
            <a:pPr>
              <a:buFont typeface="Arial" pitchFamily="34" charset="0"/>
              <a:buChar char="•"/>
            </a:pPr>
            <a:r>
              <a:rPr lang="en-US" sz="2200" dirty="0"/>
              <a:t> Data collected at 5 sites: 1) Main entrance 2) Lounge 3) Self-service collection 4) Exhibition area 5) Service counters</a:t>
            </a:r>
          </a:p>
          <a:p>
            <a:pPr>
              <a:buFont typeface="Arial" pitchFamily="34" charset="0"/>
              <a:buChar char="•"/>
            </a:pPr>
            <a:r>
              <a:rPr lang="en-US" sz="2200" dirty="0"/>
              <a:t> Data collected 11:30am – 12:00pm and 4:30pm – 5:00pm  </a:t>
            </a:r>
          </a:p>
        </p:txBody>
      </p:sp>
      <p:graphicFrame>
        <p:nvGraphicFramePr>
          <p:cNvPr id="8" name="Chart 7"/>
          <p:cNvGraphicFramePr/>
          <p:nvPr>
            <p:extLst>
              <p:ext uri="{D42A27DB-BD31-4B8C-83A1-F6EECF244321}">
                <p14:modId xmlns:p14="http://schemas.microsoft.com/office/powerpoint/2010/main" val="3908180896"/>
              </p:ext>
            </p:extLst>
          </p:nvPr>
        </p:nvGraphicFramePr>
        <p:xfrm>
          <a:off x="851773" y="1177453"/>
          <a:ext cx="5006107" cy="36898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2862931981"/>
              </p:ext>
            </p:extLst>
          </p:nvPr>
        </p:nvGraphicFramePr>
        <p:xfrm>
          <a:off x="6096000" y="1409700"/>
          <a:ext cx="5741096" cy="3619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1437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3" y="194676"/>
            <a:ext cx="9730636" cy="990600"/>
          </a:xfrm>
        </p:spPr>
        <p:txBody>
          <a:bodyPr>
            <a:normAutofit fontScale="90000"/>
          </a:bodyPr>
          <a:lstStyle/>
          <a:p>
            <a:r>
              <a:rPr lang="en-US" dirty="0" smtClean="0"/>
              <a:t>Non-participant Observation: Interpretation</a:t>
            </a:r>
            <a:endParaRPr lang="en-US" dirty="0"/>
          </a:p>
        </p:txBody>
      </p:sp>
      <p:sp>
        <p:nvSpPr>
          <p:cNvPr id="7" name="Rectangle 6"/>
          <p:cNvSpPr/>
          <p:nvPr/>
        </p:nvSpPr>
        <p:spPr>
          <a:xfrm>
            <a:off x="250521" y="1303756"/>
            <a:ext cx="6046939" cy="5555367"/>
          </a:xfrm>
          <a:prstGeom prst="rect">
            <a:avLst/>
          </a:prstGeom>
        </p:spPr>
        <p:txBody>
          <a:bodyPr wrap="square">
            <a:spAutoFit/>
          </a:bodyPr>
          <a:lstStyle/>
          <a:p>
            <a:pPr>
              <a:spcAft>
                <a:spcPts val="800"/>
              </a:spcAft>
            </a:pPr>
            <a:r>
              <a:rPr lang="en-US" sz="2100" b="1" dirty="0"/>
              <a:t>Preliminary findings:</a:t>
            </a:r>
          </a:p>
          <a:p>
            <a:pPr>
              <a:spcAft>
                <a:spcPts val="800"/>
              </a:spcAft>
              <a:buFont typeface="Arial" pitchFamily="34" charset="0"/>
              <a:buChar char="•"/>
            </a:pPr>
            <a:r>
              <a:rPr lang="en-US" sz="2100" dirty="0"/>
              <a:t> Confirm some information: e.g. users leave belongings in the Library and go for breaks</a:t>
            </a:r>
          </a:p>
          <a:p>
            <a:pPr>
              <a:spcAft>
                <a:spcPts val="800"/>
              </a:spcAft>
              <a:buFont typeface="Arial" pitchFamily="34" charset="0"/>
              <a:buChar char="•"/>
            </a:pPr>
            <a:r>
              <a:rPr lang="en-US" sz="2100" dirty="0"/>
              <a:t> Some objects many users carry in and out of the Library: water bottles, sheets of paper</a:t>
            </a:r>
          </a:p>
          <a:p>
            <a:pPr>
              <a:spcAft>
                <a:spcPts val="800"/>
              </a:spcAft>
              <a:buFont typeface="Arial" pitchFamily="34" charset="0"/>
              <a:buChar char="•"/>
            </a:pPr>
            <a:r>
              <a:rPr lang="en-US" sz="2100" dirty="0"/>
              <a:t> The lounge is a social place where users sit and meet their friends</a:t>
            </a:r>
          </a:p>
          <a:p>
            <a:pPr>
              <a:spcAft>
                <a:spcPts val="800"/>
              </a:spcAft>
              <a:buFont typeface="Arial" pitchFamily="34" charset="0"/>
              <a:buChar char="•"/>
            </a:pPr>
            <a:r>
              <a:rPr lang="en-US" sz="2100" dirty="0"/>
              <a:t> Users often take out their cards or rearrange their belongings in the entrance and lounge: do we need to provide some standing tables for their convenience?</a:t>
            </a:r>
          </a:p>
          <a:p>
            <a:pPr>
              <a:spcAft>
                <a:spcPts val="800"/>
              </a:spcAft>
              <a:buFont typeface="Arial" pitchFamily="34" charset="0"/>
              <a:buChar char="•"/>
            </a:pPr>
            <a:r>
              <a:rPr lang="en-US" sz="2100" dirty="0"/>
              <a:t> Users are often carrying water bottles: do we need to provide more water dispensers on 2/F?</a:t>
            </a:r>
          </a:p>
          <a:p>
            <a:pPr>
              <a:spcAft>
                <a:spcPts val="800"/>
              </a:spcAft>
              <a:buFont typeface="Arial" pitchFamily="34" charset="0"/>
              <a:buChar char="•"/>
            </a:pPr>
            <a:r>
              <a:rPr lang="en-US" sz="2100" dirty="0"/>
              <a:t> Users are often carrying loose sheets of paper: could we consider plastic folders as library-branded promotional items?</a:t>
            </a:r>
          </a:p>
        </p:txBody>
      </p:sp>
      <p:pic>
        <p:nvPicPr>
          <p:cNvPr id="11" name="Picture 2" descr="C:\Users\melisman\AppData\Local\Microsoft\Windows\Temporary Internet Files\Content.Outlook\VLW9ZKQ7\IMG_6281 (2).JPG"/>
          <p:cNvPicPr>
            <a:picLocks noChangeAspect="1" noChangeArrowheads="1"/>
          </p:cNvPicPr>
          <p:nvPr/>
        </p:nvPicPr>
        <p:blipFill>
          <a:blip r:embed="rId2" cstate="print"/>
          <a:srcRect/>
          <a:stretch>
            <a:fillRect/>
          </a:stretch>
        </p:blipFill>
        <p:spPr bwMode="auto">
          <a:xfrm>
            <a:off x="6297463" y="2057406"/>
            <a:ext cx="5777631" cy="4333223"/>
          </a:xfrm>
          <a:prstGeom prst="rect">
            <a:avLst/>
          </a:prstGeom>
          <a:noFill/>
        </p:spPr>
      </p:pic>
    </p:spTree>
    <p:extLst>
      <p:ext uri="{BB962C8B-B14F-4D97-AF65-F5344CB8AC3E}">
        <p14:creationId xmlns:p14="http://schemas.microsoft.com/office/powerpoint/2010/main" val="33826407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95" y="141460"/>
            <a:ext cx="8229600" cy="838200"/>
          </a:xfrm>
        </p:spPr>
        <p:txBody>
          <a:bodyPr>
            <a:normAutofit/>
          </a:bodyPr>
          <a:lstStyle/>
          <a:p>
            <a:r>
              <a:rPr lang="en-US" dirty="0" smtClean="0"/>
              <a:t>UX Conclusion</a:t>
            </a:r>
            <a:endParaRPr lang="en-US" dirty="0"/>
          </a:p>
        </p:txBody>
      </p:sp>
      <p:sp>
        <p:nvSpPr>
          <p:cNvPr id="4" name="TextBox 3"/>
          <p:cNvSpPr txBox="1"/>
          <p:nvPr/>
        </p:nvSpPr>
        <p:spPr>
          <a:xfrm>
            <a:off x="175367" y="1210303"/>
            <a:ext cx="4956132" cy="5647700"/>
          </a:xfrm>
          <a:prstGeom prst="rect">
            <a:avLst/>
          </a:prstGeom>
          <a:noFill/>
        </p:spPr>
        <p:txBody>
          <a:bodyPr wrap="square" rtlCol="0">
            <a:spAutoFit/>
          </a:bodyPr>
          <a:lstStyle/>
          <a:p>
            <a:pPr>
              <a:spcAft>
                <a:spcPts val="1000"/>
              </a:spcAft>
              <a:buFont typeface="Arial" pitchFamily="34" charset="0"/>
              <a:buChar char="•"/>
            </a:pPr>
            <a:r>
              <a:rPr lang="en-US" sz="2800" dirty="0"/>
              <a:t> User experience research supplements Library statistics to tell us about our users’ </a:t>
            </a:r>
            <a:r>
              <a:rPr lang="en-US" sz="2800" dirty="0" err="1"/>
              <a:t>behaviour</a:t>
            </a:r>
            <a:endParaRPr lang="en-US" sz="2800" dirty="0"/>
          </a:p>
          <a:p>
            <a:pPr>
              <a:spcAft>
                <a:spcPts val="1000"/>
              </a:spcAft>
              <a:buFont typeface="Arial" pitchFamily="34" charset="0"/>
              <a:buChar char="•"/>
            </a:pPr>
            <a:r>
              <a:rPr lang="en-US" sz="2800" dirty="0"/>
              <a:t> Many institutions and businesses are conducting user experience research</a:t>
            </a:r>
          </a:p>
          <a:p>
            <a:pPr>
              <a:spcAft>
                <a:spcPts val="1000"/>
              </a:spcAft>
              <a:buFont typeface="Arial" pitchFamily="34" charset="0"/>
              <a:buChar char="•"/>
            </a:pPr>
            <a:r>
              <a:rPr lang="en-US" sz="2800" dirty="0"/>
              <a:t> Non-participant observation and </a:t>
            </a:r>
            <a:r>
              <a:rPr lang="en-US" sz="2800" dirty="0" err="1"/>
              <a:t>behavioural</a:t>
            </a:r>
            <a:r>
              <a:rPr lang="en-US" sz="2800" dirty="0"/>
              <a:t> mapping can teach us about our users</a:t>
            </a:r>
          </a:p>
          <a:p>
            <a:pPr>
              <a:spcAft>
                <a:spcPts val="1000"/>
              </a:spcAft>
              <a:buFont typeface="Arial" pitchFamily="34" charset="0"/>
              <a:buChar char="•"/>
            </a:pPr>
            <a:r>
              <a:rPr lang="en-US" sz="2800" dirty="0"/>
              <a:t> More studies need to be conducted</a:t>
            </a:r>
          </a:p>
        </p:txBody>
      </p:sp>
      <p:pic>
        <p:nvPicPr>
          <p:cNvPr id="6" name="Picture 2"/>
          <p:cNvPicPr>
            <a:picLocks noChangeAspect="1" noChangeArrowheads="1"/>
          </p:cNvPicPr>
          <p:nvPr/>
        </p:nvPicPr>
        <p:blipFill>
          <a:blip r:embed="rId2" cstate="print"/>
          <a:srcRect/>
          <a:stretch>
            <a:fillRect/>
          </a:stretch>
        </p:blipFill>
        <p:spPr bwMode="auto">
          <a:xfrm>
            <a:off x="5016418" y="895034"/>
            <a:ext cx="5059580" cy="2697326"/>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693389" y="3886200"/>
            <a:ext cx="3467767" cy="2652386"/>
          </a:xfrm>
          <a:prstGeom prst="rect">
            <a:avLst/>
          </a:prstGeom>
          <a:ln>
            <a:noFill/>
          </a:ln>
          <a:effectLst>
            <a:outerShdw blurRad="292100" dist="139700" dir="2700000" algn="tl" rotWithShape="0">
              <a:srgbClr val="333333">
                <a:alpha val="65000"/>
              </a:srgbClr>
            </a:outerShdw>
          </a:effectLst>
        </p:spPr>
      </p:pic>
      <p:pic>
        <p:nvPicPr>
          <p:cNvPr id="8" name="Picture 3" descr="C:\Users\melisman\AppData\Local\Microsoft\Windows\Temporary Internet Files\Content.Outlook\VLW9ZKQ7\IMG_6613.JPG"/>
          <p:cNvPicPr>
            <a:picLocks noChangeAspect="1" noChangeArrowheads="1"/>
          </p:cNvPicPr>
          <p:nvPr/>
        </p:nvPicPr>
        <p:blipFill>
          <a:blip r:embed="rId4" cstate="print"/>
          <a:srcRect/>
          <a:stretch>
            <a:fillRect/>
          </a:stretch>
        </p:blipFill>
        <p:spPr bwMode="auto">
          <a:xfrm>
            <a:off x="9960917" y="1313622"/>
            <a:ext cx="2000251" cy="2667000"/>
          </a:xfrm>
          <a:prstGeom prst="rect">
            <a:avLst/>
          </a:prstGeom>
          <a:noFill/>
        </p:spPr>
      </p:pic>
      <p:pic>
        <p:nvPicPr>
          <p:cNvPr id="9" name="Picture 2"/>
          <p:cNvPicPr>
            <a:picLocks noChangeAspect="1" noChangeArrowheads="1"/>
          </p:cNvPicPr>
          <p:nvPr/>
        </p:nvPicPr>
        <p:blipFill>
          <a:blip r:embed="rId5" cstate="print"/>
          <a:srcRect/>
          <a:stretch>
            <a:fillRect/>
          </a:stretch>
        </p:blipFill>
        <p:spPr bwMode="auto">
          <a:xfrm>
            <a:off x="7932369" y="4261315"/>
            <a:ext cx="3791995" cy="2596691"/>
          </a:xfrm>
          <a:prstGeom prst="rect">
            <a:avLst/>
          </a:prstGeom>
          <a:noFill/>
          <a:ln w="9525">
            <a:noFill/>
            <a:miter lim="800000"/>
            <a:headEnd/>
            <a:tailEnd/>
          </a:ln>
        </p:spPr>
      </p:pic>
    </p:spTree>
    <p:extLst>
      <p:ext uri="{BB962C8B-B14F-4D97-AF65-F5344CB8AC3E}">
        <p14:creationId xmlns:p14="http://schemas.microsoft.com/office/powerpoint/2010/main" val="38613567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Sources</a:t>
            </a:r>
            <a:endParaRPr lang="en-US" dirty="0"/>
          </a:p>
        </p:txBody>
      </p:sp>
      <p:sp>
        <p:nvSpPr>
          <p:cNvPr id="3" name="Content Placeholder 2"/>
          <p:cNvSpPr>
            <a:spLocks noGrp="1"/>
          </p:cNvSpPr>
          <p:nvPr>
            <p:ph idx="1"/>
          </p:nvPr>
        </p:nvSpPr>
        <p:spPr/>
        <p:txBody>
          <a:bodyPr/>
          <a:lstStyle/>
          <a:p>
            <a:r>
              <a:rPr lang="en-HK" dirty="0" smtClean="0"/>
              <a:t>Man, Melissa (2017), </a:t>
            </a:r>
            <a:r>
              <a:rPr lang="en-US" i="1" dirty="0"/>
              <a:t>User Experience Research at HKU </a:t>
            </a:r>
            <a:r>
              <a:rPr lang="en-US" i="1" dirty="0" smtClean="0"/>
              <a:t>Libraries</a:t>
            </a:r>
            <a:r>
              <a:rPr lang="en-US" dirty="0" smtClean="0"/>
              <a:t>, </a:t>
            </a:r>
            <a:r>
              <a:rPr lang="en-US" dirty="0" err="1" smtClean="0"/>
              <a:t>Powerpoint</a:t>
            </a:r>
            <a:r>
              <a:rPr lang="en-US" dirty="0" smtClean="0"/>
              <a:t> Presentation to HKU Libraries Staff Forum</a:t>
            </a:r>
            <a:r>
              <a:rPr lang="en-US" b="1" dirty="0" smtClean="0"/>
              <a:t>.</a:t>
            </a:r>
          </a:p>
          <a:p>
            <a:r>
              <a:rPr lang="nl-NL" dirty="0"/>
              <a:t>Silipigni </a:t>
            </a:r>
            <a:r>
              <a:rPr lang="nl-NL" dirty="0" smtClean="0"/>
              <a:t>Connaway, L., Sidorko, P. And Steel, V. </a:t>
            </a:r>
            <a:r>
              <a:rPr lang="nl-NL" dirty="0"/>
              <a:t>Learning About Users Through the Visitors &amp; Residents Framework: Mapping Engagement </a:t>
            </a:r>
            <a:r>
              <a:rPr lang="nl-NL" dirty="0" smtClean="0"/>
              <a:t>with Technology, </a:t>
            </a:r>
            <a:r>
              <a:rPr lang="nl-NL" i="1" dirty="0" smtClean="0"/>
              <a:t>OCLC APRC</a:t>
            </a:r>
            <a:r>
              <a:rPr lang="nl-NL" dirty="0" smtClean="0"/>
              <a:t>, 1-2 December, 2016, Hong Kong.</a:t>
            </a:r>
          </a:p>
          <a:p>
            <a:r>
              <a:rPr lang="en-HK" dirty="0"/>
              <a:t>The University of Hong Kong Libraries (2017), </a:t>
            </a:r>
            <a:r>
              <a:rPr lang="en-US" i="1" dirty="0"/>
              <a:t>Library User Survey 2017 – Survey Results </a:t>
            </a:r>
            <a:r>
              <a:rPr lang="en-US" dirty="0">
                <a:hlinkClick r:id="rId2"/>
              </a:rPr>
              <a:t>http://lib.hku.hk/newsblog/?p=911</a:t>
            </a:r>
            <a:r>
              <a:rPr lang="en-US" dirty="0"/>
              <a:t>. </a:t>
            </a:r>
          </a:p>
        </p:txBody>
      </p:sp>
    </p:spTree>
    <p:extLst>
      <p:ext uri="{BB962C8B-B14F-4D97-AF65-F5344CB8AC3E}">
        <p14:creationId xmlns:p14="http://schemas.microsoft.com/office/powerpoint/2010/main" val="5285281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1" name="Picture 2" descr="http://www.creative-commons-images.com/handwriting/images/assessment.jpg">
            <a:extLst>
              <a:ext uri="{FF2B5EF4-FFF2-40B4-BE49-F238E27FC236}">
                <a16:creationId xmlns="" xmlns:a16="http://schemas.microsoft.com/office/drawing/2014/main" id="{89CE62C0-7245-1F43-A9A7-A28D0E4478B0}"/>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5153826" y="1792537"/>
            <a:ext cx="6553545" cy="3280868"/>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8" name="Straight Connector 87">
            <a:extLst>
              <a:ext uri="{FF2B5EF4-FFF2-40B4-BE49-F238E27FC236}">
                <a16:creationId xmlns=""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30" y="3910267"/>
            <a:ext cx="258679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EF622DB3-75AA-9048-B341-29E40CC3347D}"/>
              </a:ext>
            </a:extLst>
          </p:cNvPr>
          <p:cNvSpPr>
            <a:spLocks noGrp="1"/>
          </p:cNvSpPr>
          <p:nvPr>
            <p:ph type="title"/>
          </p:nvPr>
        </p:nvSpPr>
        <p:spPr>
          <a:xfrm>
            <a:off x="674236" y="914407"/>
            <a:ext cx="3657600" cy="2887579"/>
          </a:xfrm>
        </p:spPr>
        <p:txBody>
          <a:bodyPr vert="horz" lIns="91440" tIns="45720" rIns="91440" bIns="45720" rtlCol="0" anchor="b">
            <a:normAutofit/>
          </a:bodyPr>
          <a:lstStyle/>
          <a:p>
            <a:pPr>
              <a:lnSpc>
                <a:spcPct val="90000"/>
              </a:lnSpc>
            </a:pPr>
            <a:r>
              <a:rPr lang="en-US" sz="4200" kern="1200" dirty="0">
                <a:solidFill>
                  <a:srgbClr val="FFFFFF"/>
                </a:solidFill>
                <a:latin typeface="+mj-lt"/>
                <a:ea typeface="+mj-ea"/>
                <a:cs typeface="+mj-cs"/>
              </a:rPr>
              <a:t>THREE Assessment Stories</a:t>
            </a:r>
          </a:p>
        </p:txBody>
      </p:sp>
    </p:spTree>
    <p:extLst>
      <p:ext uri="{BB962C8B-B14F-4D97-AF65-F5344CB8AC3E}">
        <p14:creationId xmlns:p14="http://schemas.microsoft.com/office/powerpoint/2010/main" val="1921461470"/>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a:extLst>
              <a:ext uri="{FF2B5EF4-FFF2-40B4-BE49-F238E27FC236}">
                <a16:creationId xmlns=""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8" name="Straight Connector 77">
            <a:extLst>
              <a:ext uri="{FF2B5EF4-FFF2-40B4-BE49-F238E27FC236}">
                <a16:creationId xmlns=""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30" y="3910267"/>
            <a:ext cx="258679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EF622DB3-75AA-9048-B341-29E40CC3347D}"/>
              </a:ext>
            </a:extLst>
          </p:cNvPr>
          <p:cNvSpPr>
            <a:spLocks noGrp="1"/>
          </p:cNvSpPr>
          <p:nvPr>
            <p:ph type="title"/>
          </p:nvPr>
        </p:nvSpPr>
        <p:spPr>
          <a:xfrm>
            <a:off x="674236" y="914407"/>
            <a:ext cx="3657600" cy="2887579"/>
          </a:xfrm>
        </p:spPr>
        <p:txBody>
          <a:bodyPr vert="horz" lIns="91440" tIns="45720" rIns="91440" bIns="45720" rtlCol="0" anchor="b">
            <a:normAutofit/>
          </a:bodyPr>
          <a:lstStyle/>
          <a:p>
            <a:pPr>
              <a:lnSpc>
                <a:spcPct val="90000"/>
              </a:lnSpc>
            </a:pPr>
            <a:r>
              <a:rPr lang="en-US" sz="4200" kern="1200">
                <a:solidFill>
                  <a:srgbClr val="FFFFFF"/>
                </a:solidFill>
                <a:latin typeface="+mj-lt"/>
                <a:ea typeface="+mj-ea"/>
                <a:cs typeface="+mj-cs"/>
              </a:rPr>
              <a:t>Story #1 - Assessing Learning</a:t>
            </a:r>
          </a:p>
        </p:txBody>
      </p:sp>
      <p:sp>
        <p:nvSpPr>
          <p:cNvPr id="3" name="Rectangle 2">
            <a:extLst>
              <a:ext uri="{FF2B5EF4-FFF2-40B4-BE49-F238E27FC236}">
                <a16:creationId xmlns="" xmlns:a16="http://schemas.microsoft.com/office/drawing/2014/main" id="{1A3A80C0-0B46-444C-88BA-179337158B39}"/>
              </a:ext>
            </a:extLst>
          </p:cNvPr>
          <p:cNvSpPr/>
          <p:nvPr/>
        </p:nvSpPr>
        <p:spPr>
          <a:xfrm>
            <a:off x="5005293" y="5963847"/>
            <a:ext cx="6819455" cy="276999"/>
          </a:xfrm>
          <a:prstGeom prst="rect">
            <a:avLst/>
          </a:prstGeom>
        </p:spPr>
        <p:txBody>
          <a:bodyPr wrap="square">
            <a:spAutoFit/>
          </a:bodyPr>
          <a:lstStyle/>
          <a:p>
            <a:r>
              <a:rPr lang="en-US" sz="1200" dirty="0">
                <a:solidFill>
                  <a:prstClr val="black"/>
                </a:solidFill>
              </a:rPr>
              <a:t>https://</a:t>
            </a:r>
            <a:r>
              <a:rPr lang="en-US" sz="1200" dirty="0" err="1">
                <a:solidFill>
                  <a:prstClr val="black"/>
                </a:solidFill>
              </a:rPr>
              <a:t>www.flickr.com</a:t>
            </a:r>
            <a:r>
              <a:rPr lang="en-US" sz="1200" dirty="0">
                <a:solidFill>
                  <a:prstClr val="black"/>
                </a:solidFill>
              </a:rPr>
              <a:t>/photos/</a:t>
            </a:r>
            <a:r>
              <a:rPr lang="en-US" sz="1200" dirty="0" err="1">
                <a:solidFill>
                  <a:prstClr val="black"/>
                </a:solidFill>
              </a:rPr>
              <a:t>internetarchivebookimages</a:t>
            </a:r>
            <a:r>
              <a:rPr lang="en-US" sz="1200" dirty="0">
                <a:solidFill>
                  <a:prstClr val="black"/>
                </a:solidFill>
              </a:rPr>
              <a:t>/14754758204/</a:t>
            </a:r>
          </a:p>
        </p:txBody>
      </p:sp>
      <p:pic>
        <p:nvPicPr>
          <p:cNvPr id="3074" name="Picture 2" descr="https://c2.staticflickr.com/4/3893/14570521667_9d83bbbe3d.jpg">
            <a:extLst>
              <a:ext uri="{FF2B5EF4-FFF2-40B4-BE49-F238E27FC236}">
                <a16:creationId xmlns="" xmlns:a16="http://schemas.microsoft.com/office/drawing/2014/main" id="{2C3FA74E-14EF-224C-AC7A-1497BC94FF6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90877" y="1235853"/>
            <a:ext cx="2316891" cy="38287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c1.staticflickr.com/3/2904/14754758204_7c98af93e6.jpg">
            <a:extLst>
              <a:ext uri="{FF2B5EF4-FFF2-40B4-BE49-F238E27FC236}">
                <a16:creationId xmlns="" xmlns:a16="http://schemas.microsoft.com/office/drawing/2014/main" id="{3BCBD23E-C44D-0E44-A3E1-565FCC0643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9336" y="1235859"/>
            <a:ext cx="4871541" cy="38287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89A4C17D-84BD-CB43-9F85-A0FA60C03E92}"/>
              </a:ext>
            </a:extLst>
          </p:cNvPr>
          <p:cNvSpPr/>
          <p:nvPr/>
        </p:nvSpPr>
        <p:spPr>
          <a:xfrm>
            <a:off x="5005289" y="6217479"/>
            <a:ext cx="6803875" cy="276999"/>
          </a:xfrm>
          <a:prstGeom prst="rect">
            <a:avLst/>
          </a:prstGeom>
        </p:spPr>
        <p:txBody>
          <a:bodyPr wrap="square">
            <a:spAutoFit/>
          </a:bodyPr>
          <a:lstStyle/>
          <a:p>
            <a:r>
              <a:rPr lang="en-US" sz="1200" dirty="0">
                <a:solidFill>
                  <a:prstClr val="black"/>
                </a:solidFill>
              </a:rPr>
              <a:t>https://</a:t>
            </a:r>
            <a:r>
              <a:rPr lang="en-US" sz="1200" dirty="0" err="1">
                <a:solidFill>
                  <a:prstClr val="black"/>
                </a:solidFill>
              </a:rPr>
              <a:t>www.flickr.com</a:t>
            </a:r>
            <a:r>
              <a:rPr lang="en-US" sz="1200" dirty="0">
                <a:solidFill>
                  <a:prstClr val="black"/>
                </a:solidFill>
              </a:rPr>
              <a:t>/photos/</a:t>
            </a:r>
            <a:r>
              <a:rPr lang="en-US" sz="1200" dirty="0" err="1">
                <a:solidFill>
                  <a:prstClr val="black"/>
                </a:solidFill>
              </a:rPr>
              <a:t>internetarchivebookimages</a:t>
            </a:r>
            <a:r>
              <a:rPr lang="en-US" sz="1200" dirty="0">
                <a:solidFill>
                  <a:prstClr val="black"/>
                </a:solidFill>
              </a:rPr>
              <a:t>/14570521667/</a:t>
            </a:r>
          </a:p>
        </p:txBody>
      </p:sp>
    </p:spTree>
    <p:extLst>
      <p:ext uri="{BB962C8B-B14F-4D97-AF65-F5344CB8AC3E}">
        <p14:creationId xmlns:p14="http://schemas.microsoft.com/office/powerpoint/2010/main" val="4081357042"/>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5" name="Straight Connector 94">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EF622DB3-75AA-9048-B341-29E40CC3347D}"/>
              </a:ext>
            </a:extLst>
          </p:cNvPr>
          <p:cNvSpPr>
            <a:spLocks noGrp="1"/>
          </p:cNvSpPr>
          <p:nvPr>
            <p:ph type="title"/>
          </p:nvPr>
        </p:nvSpPr>
        <p:spPr>
          <a:xfrm>
            <a:off x="838205" y="963877"/>
            <a:ext cx="3494361" cy="4930246"/>
          </a:xfrm>
        </p:spPr>
        <p:txBody>
          <a:bodyPr vert="horz" lIns="91440" tIns="45720" rIns="91440" bIns="45720" rtlCol="0" anchor="ctr">
            <a:normAutofit/>
          </a:bodyPr>
          <a:lstStyle/>
          <a:p>
            <a:pPr algn="r">
              <a:lnSpc>
                <a:spcPct val="90000"/>
              </a:lnSpc>
            </a:pPr>
            <a:r>
              <a:rPr lang="en-US" sz="3700" kern="1200">
                <a:solidFill>
                  <a:schemeClr val="accent1"/>
                </a:solidFill>
                <a:latin typeface="+mj-lt"/>
                <a:ea typeface="+mj-ea"/>
                <a:cs typeface="+mj-cs"/>
              </a:rPr>
              <a:t>Assessment Types</a:t>
            </a:r>
          </a:p>
        </p:txBody>
      </p:sp>
      <p:sp>
        <p:nvSpPr>
          <p:cNvPr id="11" name="Content Placeholder 2">
            <a:extLst>
              <a:ext uri="{FF2B5EF4-FFF2-40B4-BE49-F238E27FC236}">
                <a16:creationId xmlns="" xmlns:a16="http://schemas.microsoft.com/office/drawing/2014/main" id="{F5822E9E-BD4E-E44C-BDC9-24B4BCC3919B}"/>
              </a:ext>
            </a:extLst>
          </p:cNvPr>
          <p:cNvSpPr txBox="1">
            <a:spLocks/>
          </p:cNvSpPr>
          <p:nvPr/>
        </p:nvSpPr>
        <p:spPr>
          <a:xfrm>
            <a:off x="5231909" y="836712"/>
            <a:ext cx="6377769" cy="493024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228600">
              <a:lnSpc>
                <a:spcPct val="90000"/>
              </a:lnSpc>
            </a:pPr>
            <a:endParaRPr lang="en-US" sz="2100" dirty="0">
              <a:solidFill>
                <a:prstClr val="black"/>
              </a:solidFill>
            </a:endParaRPr>
          </a:p>
          <a:p>
            <a:pPr indent="-228600">
              <a:lnSpc>
                <a:spcPct val="90000"/>
              </a:lnSpc>
            </a:pPr>
            <a:r>
              <a:rPr lang="en-US" sz="2400" dirty="0">
                <a:solidFill>
                  <a:prstClr val="black"/>
                </a:solidFill>
              </a:rPr>
              <a:t>Satisfaction-based</a:t>
            </a:r>
          </a:p>
          <a:p>
            <a:pPr indent="-228600">
              <a:lnSpc>
                <a:spcPct val="90000"/>
              </a:lnSpc>
            </a:pPr>
            <a:r>
              <a:rPr lang="en-US" sz="2400" dirty="0">
                <a:solidFill>
                  <a:prstClr val="black"/>
                </a:solidFill>
              </a:rPr>
              <a:t>Confidence-based</a:t>
            </a:r>
          </a:p>
          <a:p>
            <a:pPr indent="-228600">
              <a:lnSpc>
                <a:spcPct val="90000"/>
              </a:lnSpc>
            </a:pPr>
            <a:r>
              <a:rPr lang="en-US" sz="2400" dirty="0">
                <a:solidFill>
                  <a:prstClr val="black"/>
                </a:solidFill>
              </a:rPr>
              <a:t>Perceived usefulness-based</a:t>
            </a:r>
          </a:p>
          <a:p>
            <a:pPr indent="-228600">
              <a:lnSpc>
                <a:spcPct val="90000"/>
              </a:lnSpc>
            </a:pPr>
            <a:r>
              <a:rPr lang="en-US" sz="2400" dirty="0">
                <a:solidFill>
                  <a:prstClr val="black"/>
                </a:solidFill>
              </a:rPr>
              <a:t>Learning/competence-based</a:t>
            </a:r>
          </a:p>
          <a:p>
            <a:pPr marL="0" indent="0">
              <a:lnSpc>
                <a:spcPct val="90000"/>
              </a:lnSpc>
              <a:buFont typeface="Arial" panose="020B0604020202020204" pitchFamily="34" charset="0"/>
              <a:buNone/>
            </a:pPr>
            <a:endParaRPr lang="en-US" sz="2400" dirty="0">
              <a:solidFill>
                <a:prstClr val="black"/>
              </a:solidFill>
            </a:endParaRPr>
          </a:p>
          <a:p>
            <a:pPr marL="0" indent="0">
              <a:lnSpc>
                <a:spcPct val="90000"/>
              </a:lnSpc>
              <a:buFont typeface="Arial" panose="020B0604020202020204" pitchFamily="34" charset="0"/>
              <a:buNone/>
            </a:pPr>
            <a:r>
              <a:rPr lang="en-US" sz="2400" dirty="0">
                <a:solidFill>
                  <a:prstClr val="black"/>
                </a:solidFill>
              </a:rPr>
              <a:t> Think about when to use which</a:t>
            </a:r>
          </a:p>
        </p:txBody>
      </p:sp>
    </p:spTree>
    <p:extLst>
      <p:ext uri="{BB962C8B-B14F-4D97-AF65-F5344CB8AC3E}">
        <p14:creationId xmlns:p14="http://schemas.microsoft.com/office/powerpoint/2010/main" val="5045376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a:extLst>
              <a:ext uri="{FF2B5EF4-FFF2-40B4-BE49-F238E27FC236}">
                <a16:creationId xmlns=""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8" name="Straight Connector 77">
            <a:extLst>
              <a:ext uri="{FF2B5EF4-FFF2-40B4-BE49-F238E27FC236}">
                <a16:creationId xmlns=""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30" y="3910267"/>
            <a:ext cx="258679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EF622DB3-75AA-9048-B341-29E40CC3347D}"/>
              </a:ext>
            </a:extLst>
          </p:cNvPr>
          <p:cNvSpPr>
            <a:spLocks noGrp="1"/>
          </p:cNvSpPr>
          <p:nvPr>
            <p:ph type="title"/>
          </p:nvPr>
        </p:nvSpPr>
        <p:spPr>
          <a:xfrm>
            <a:off x="674236" y="914407"/>
            <a:ext cx="3657600" cy="2887579"/>
          </a:xfrm>
        </p:spPr>
        <p:txBody>
          <a:bodyPr vert="horz" lIns="91440" tIns="45720" rIns="91440" bIns="45720" rtlCol="0" anchor="b">
            <a:normAutofit/>
          </a:bodyPr>
          <a:lstStyle/>
          <a:p>
            <a:pPr>
              <a:lnSpc>
                <a:spcPct val="90000"/>
              </a:lnSpc>
            </a:pPr>
            <a:r>
              <a:rPr lang="en-US" sz="4200" kern="1200" dirty="0">
                <a:solidFill>
                  <a:srgbClr val="FFFFFF"/>
                </a:solidFill>
                <a:latin typeface="+mj-lt"/>
                <a:ea typeface="+mj-ea"/>
                <a:cs typeface="+mj-cs"/>
              </a:rPr>
              <a:t>Story #2 - Assessing Impact</a:t>
            </a:r>
          </a:p>
        </p:txBody>
      </p:sp>
      <p:pic>
        <p:nvPicPr>
          <p:cNvPr id="10" name="Picture 9" descr="Screen Shot 2016-04-10 at 3.51.57 pm.png">
            <a:extLst>
              <a:ext uri="{FF2B5EF4-FFF2-40B4-BE49-F238E27FC236}">
                <a16:creationId xmlns="" xmlns:a16="http://schemas.microsoft.com/office/drawing/2014/main" id="{0802BAA9-3573-DD4E-A6A8-8C5E8724D9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06076" y="64681"/>
            <a:ext cx="6928909" cy="6779849"/>
          </a:xfrm>
          <a:prstGeom prst="rect">
            <a:avLst/>
          </a:prstGeom>
        </p:spPr>
      </p:pic>
    </p:spTree>
    <p:extLst>
      <p:ext uri="{BB962C8B-B14F-4D97-AF65-F5344CB8AC3E}">
        <p14:creationId xmlns:p14="http://schemas.microsoft.com/office/powerpoint/2010/main" val="22526799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26" y="357565"/>
            <a:ext cx="10870975" cy="600691"/>
          </a:xfrm>
        </p:spPr>
        <p:txBody>
          <a:bodyPr/>
          <a:lstStyle/>
          <a:p>
            <a:pPr algn="ctr"/>
            <a:r>
              <a:rPr lang="en-US" sz="3300" dirty="0">
                <a:solidFill>
                  <a:srgbClr val="2F5496"/>
                </a:solidFill>
                <a:latin typeface="Arial Black"/>
                <a:ea typeface="Arial Black"/>
                <a:cs typeface="Arial Black"/>
                <a:sym typeface="Arial Black"/>
              </a:rPr>
              <a:t>Aspirations</a:t>
            </a:r>
            <a:endParaRPr lang="en-US" sz="3300" dirty="0">
              <a:latin typeface="Arial Black"/>
              <a:cs typeface="Arial Black"/>
            </a:endParaRPr>
          </a:p>
        </p:txBody>
      </p:sp>
      <p:sp>
        <p:nvSpPr>
          <p:cNvPr id="5" name="Content Placeholder 7"/>
          <p:cNvSpPr txBox="1">
            <a:spLocks/>
          </p:cNvSpPr>
          <p:nvPr/>
        </p:nvSpPr>
        <p:spPr>
          <a:xfrm>
            <a:off x="676044" y="1267361"/>
            <a:ext cx="11020337" cy="3618454"/>
          </a:xfrm>
          <a:prstGeom prst="rect">
            <a:avLst/>
          </a:prstGeom>
          <a:noFill/>
          <a:ln>
            <a:noFill/>
          </a:ln>
        </p:spPr>
        <p:txBody>
          <a:bodyPr lIns="102316" tIns="102316" rIns="102316" bIns="102316" anchor="t" anchorCtr="0">
            <a:noAutofit/>
          </a:bodyPr>
          <a:lstStyle>
            <a:defPPr marR="0" algn="l" rtl="0">
              <a:lnSpc>
                <a:spcPct val="100000"/>
              </a:lnSpc>
              <a:spcBef>
                <a:spcPts val="0"/>
              </a:spcBef>
              <a:spcAft>
                <a:spcPts val="0"/>
              </a:spcAft>
            </a:defPPr>
            <a:lvl1pPr marL="342900" marR="0" indent="-190500" algn="l" rtl="0">
              <a:lnSpc>
                <a:spcPct val="100000"/>
              </a:lnSpc>
              <a:spcBef>
                <a:spcPts val="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rtl val="0"/>
              </a:defRPr>
            </a:lvl1pPr>
            <a:lvl2pPr marL="916710" marR="0" indent="-180208" algn="l" rtl="0">
              <a:lnSpc>
                <a:spcPct val="100000"/>
              </a:lnSpc>
              <a:spcBef>
                <a:spcPts val="0"/>
              </a:spcBef>
              <a:spcAft>
                <a:spcPts val="0"/>
              </a:spcAft>
              <a:buClr>
                <a:schemeClr val="dk1"/>
              </a:buClr>
              <a:buFont typeface="Arial"/>
              <a:buChar char="−"/>
              <a:defRPr sz="2700" b="0" i="0" u="none" strike="noStrike" cap="none" baseline="0">
                <a:solidFill>
                  <a:schemeClr val="dk1"/>
                </a:solidFill>
                <a:latin typeface="Arial"/>
                <a:ea typeface="Arial"/>
                <a:cs typeface="Arial"/>
                <a:sym typeface="Arial"/>
                <a:rtl val="0"/>
              </a:defRPr>
            </a:lvl2pPr>
            <a:lvl3pPr marL="1410326" marR="0" indent="-125361" algn="l" rtl="0">
              <a:lnSpc>
                <a:spcPct val="100000"/>
              </a:lnSpc>
              <a:spcBef>
                <a:spcPts val="0"/>
              </a:spcBef>
              <a:spcAft>
                <a:spcPts val="0"/>
              </a:spcAft>
              <a:buClr>
                <a:schemeClr val="dk1"/>
              </a:buClr>
              <a:buFont typeface="Noto Sans Symbols"/>
              <a:buChar char="▪"/>
              <a:defRPr sz="2500" b="0" i="0" u="none" strike="noStrike" cap="none" baseline="0">
                <a:solidFill>
                  <a:schemeClr val="dk1"/>
                </a:solidFill>
                <a:latin typeface="Arial"/>
                <a:ea typeface="Arial"/>
                <a:cs typeface="Arial"/>
                <a:sym typeface="Arial"/>
                <a:rtl val="0"/>
              </a:defRPr>
            </a:lvl3pPr>
            <a:lvl4pPr marL="1974451" marR="0" indent="-141032" algn="l" rtl="0">
              <a:lnSpc>
                <a:spcPct val="100000"/>
              </a:lnSpc>
              <a:spcBef>
                <a:spcPts val="0"/>
              </a:spcBef>
              <a:spcAft>
                <a:spcPts val="0"/>
              </a:spcAft>
              <a:buClr>
                <a:schemeClr val="dk1"/>
              </a:buClr>
              <a:buFont typeface="Courier New"/>
              <a:buChar char="o"/>
              <a:defRPr sz="2200" b="0" i="0" u="none" strike="noStrike" cap="none" baseline="0">
                <a:solidFill>
                  <a:schemeClr val="dk1"/>
                </a:solidFill>
                <a:latin typeface="Arial"/>
                <a:ea typeface="Arial"/>
                <a:cs typeface="Arial"/>
                <a:sym typeface="Arial"/>
                <a:rtl val="0"/>
              </a:defRPr>
            </a:lvl4pPr>
            <a:lvl5pPr marL="2057400" marR="0" indent="-1270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5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5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5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500" b="0" i="0" u="none" strike="noStrike" cap="none" baseline="0">
                <a:solidFill>
                  <a:schemeClr val="dk1"/>
                </a:solidFill>
                <a:latin typeface="Arial"/>
                <a:ea typeface="Arial"/>
                <a:cs typeface="Arial"/>
                <a:sym typeface="Arial"/>
                <a:rtl val="0"/>
              </a:defRPr>
            </a:lvl9pPr>
          </a:lstStyle>
          <a:p>
            <a:pPr marL="410568" indent="-311045">
              <a:buClr>
                <a:prstClr val="black"/>
              </a:buClr>
            </a:pPr>
            <a:r>
              <a:rPr lang="en-US" sz="2200" kern="0" dirty="0">
                <a:solidFill>
                  <a:prstClr val="black"/>
                </a:solidFill>
                <a:latin typeface="Calibri" charset="0"/>
                <a:ea typeface="Calibri" charset="0"/>
                <a:cs typeface="Calibri" charset="0"/>
              </a:rPr>
              <a:t>Everyone can see a role for themselves at NPL</a:t>
            </a:r>
          </a:p>
          <a:p>
            <a:pPr marL="410568" indent="-311045">
              <a:buClr>
                <a:prstClr val="black"/>
              </a:buClr>
            </a:pPr>
            <a:r>
              <a:rPr lang="en-US" sz="2200" kern="0" dirty="0">
                <a:solidFill>
                  <a:prstClr val="black"/>
                </a:solidFill>
                <a:latin typeface="Calibri" charset="0"/>
                <a:ea typeface="Calibri" charset="0"/>
                <a:cs typeface="Calibri" charset="0"/>
              </a:rPr>
              <a:t>Create a culture of teamwork</a:t>
            </a:r>
          </a:p>
          <a:p>
            <a:pPr marL="410568" indent="-311045">
              <a:buClr>
                <a:prstClr val="black"/>
              </a:buClr>
            </a:pPr>
            <a:r>
              <a:rPr lang="en-US" sz="2200" kern="0" dirty="0">
                <a:solidFill>
                  <a:prstClr val="black"/>
                </a:solidFill>
                <a:latin typeface="Calibri" charset="0"/>
                <a:ea typeface="Calibri" charset="0"/>
                <a:cs typeface="Calibri" charset="0"/>
              </a:rPr>
              <a:t>Position NPL as a leader in the state</a:t>
            </a:r>
          </a:p>
          <a:p>
            <a:pPr marL="410568" indent="-311045">
              <a:buClr>
                <a:prstClr val="black"/>
              </a:buClr>
            </a:pPr>
            <a:r>
              <a:rPr lang="en-US" sz="2200" kern="0" dirty="0">
                <a:solidFill>
                  <a:prstClr val="black"/>
                </a:solidFill>
                <a:latin typeface="Calibri" charset="0"/>
                <a:ea typeface="Calibri" charset="0"/>
                <a:cs typeface="Calibri" charset="0"/>
              </a:rPr>
              <a:t>Build trust and authentic engagement with staff</a:t>
            </a:r>
          </a:p>
          <a:p>
            <a:pPr marL="410568" indent="-311045">
              <a:buClr>
                <a:prstClr val="black"/>
              </a:buClr>
            </a:pPr>
            <a:r>
              <a:rPr lang="en-US" sz="2200" kern="0" dirty="0">
                <a:solidFill>
                  <a:prstClr val="black"/>
                </a:solidFill>
                <a:latin typeface="Calibri" charset="0"/>
                <a:ea typeface="Calibri" charset="0"/>
                <a:cs typeface="Calibri" charset="0"/>
              </a:rPr>
              <a:t>Set high standards, and develop a system for assessing our work</a:t>
            </a:r>
          </a:p>
          <a:p>
            <a:pPr marL="410568" indent="-311045">
              <a:buClr>
                <a:prstClr val="black"/>
              </a:buClr>
            </a:pPr>
            <a:r>
              <a:rPr lang="en-US" sz="2200" kern="0" dirty="0">
                <a:solidFill>
                  <a:prstClr val="black"/>
                </a:solidFill>
                <a:latin typeface="Calibri" charset="0"/>
                <a:ea typeface="Calibri" charset="0"/>
                <a:cs typeface="Calibri" charset="0"/>
              </a:rPr>
              <a:t>Be aspirational</a:t>
            </a:r>
          </a:p>
          <a:p>
            <a:pPr marL="410568" indent="-311045">
              <a:buClr>
                <a:prstClr val="black"/>
              </a:buClr>
            </a:pPr>
            <a:r>
              <a:rPr lang="en-US" sz="2200" kern="0" dirty="0">
                <a:solidFill>
                  <a:prstClr val="black"/>
                </a:solidFill>
                <a:latin typeface="Calibri" charset="0"/>
                <a:ea typeface="Calibri" charset="0"/>
                <a:cs typeface="Calibri" charset="0"/>
              </a:rPr>
              <a:t>Develop a mission that connects with each staff member</a:t>
            </a:r>
          </a:p>
          <a:p>
            <a:pPr marL="410568" indent="-311045">
              <a:buClr>
                <a:prstClr val="black"/>
              </a:buClr>
            </a:pPr>
            <a:r>
              <a:rPr lang="en-US" sz="2200" kern="0" dirty="0">
                <a:solidFill>
                  <a:prstClr val="black"/>
                </a:solidFill>
                <a:latin typeface="Calibri" charset="0"/>
                <a:ea typeface="Calibri" charset="0"/>
                <a:cs typeface="Calibri" charset="0"/>
              </a:rPr>
              <a:t>Build a diverse and inclusive workforce that reflects our community</a:t>
            </a:r>
          </a:p>
          <a:p>
            <a:pPr marL="410568" indent="-311045">
              <a:buClr>
                <a:prstClr val="black"/>
              </a:buClr>
            </a:pPr>
            <a:r>
              <a:rPr lang="en-US" sz="2200" kern="0" dirty="0">
                <a:solidFill>
                  <a:prstClr val="black"/>
                </a:solidFill>
                <a:latin typeface="Calibri" charset="0"/>
                <a:ea typeface="Calibri" charset="0"/>
                <a:cs typeface="Calibri" charset="0"/>
              </a:rPr>
              <a:t>Be innovative</a:t>
            </a:r>
          </a:p>
          <a:p>
            <a:pPr marL="410568" indent="-311045">
              <a:buClr>
                <a:prstClr val="black"/>
              </a:buClr>
            </a:pPr>
            <a:r>
              <a:rPr lang="en-US" sz="2200" kern="0" dirty="0">
                <a:solidFill>
                  <a:prstClr val="black"/>
                </a:solidFill>
                <a:latin typeface="Calibri" charset="0"/>
                <a:ea typeface="Calibri" charset="0"/>
                <a:cs typeface="Calibri" charset="0"/>
              </a:rPr>
              <a:t>Show up in our communities as our very best</a:t>
            </a:r>
          </a:p>
          <a:p>
            <a:pPr marL="410568" indent="-311045">
              <a:buClr>
                <a:prstClr val="black"/>
              </a:buClr>
            </a:pPr>
            <a:r>
              <a:rPr lang="en-US" sz="2200" kern="0" dirty="0">
                <a:solidFill>
                  <a:prstClr val="black"/>
                </a:solidFill>
                <a:latin typeface="Calibri" charset="0"/>
                <a:ea typeface="Calibri" charset="0"/>
                <a:cs typeface="Calibri" charset="0"/>
              </a:rPr>
              <a:t>Create a positive and welcoming environment for everyone</a:t>
            </a:r>
          </a:p>
          <a:p>
            <a:pPr marL="410568" indent="-311045">
              <a:buClr>
                <a:prstClr val="black"/>
              </a:buClr>
            </a:pPr>
            <a:r>
              <a:rPr lang="en-US" sz="2200" kern="0" dirty="0">
                <a:solidFill>
                  <a:prstClr val="black"/>
                </a:solidFill>
                <a:latin typeface="Calibri" charset="0"/>
                <a:ea typeface="Calibri" charset="0"/>
                <a:cs typeface="Calibri" charset="0"/>
              </a:rPr>
              <a:t>Be transparent in our work, and be both subjective and objective when needed</a:t>
            </a:r>
          </a:p>
          <a:p>
            <a:pPr marL="410568" indent="-311045">
              <a:buClr>
                <a:prstClr val="black"/>
              </a:buClr>
            </a:pPr>
            <a:endParaRPr lang="en-US" sz="2200" kern="0" dirty="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1652823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5" name="Straight Connector 94">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EF622DB3-75AA-9048-B341-29E40CC3347D}"/>
              </a:ext>
            </a:extLst>
          </p:cNvPr>
          <p:cNvSpPr>
            <a:spLocks noGrp="1"/>
          </p:cNvSpPr>
          <p:nvPr>
            <p:ph type="title"/>
          </p:nvPr>
        </p:nvSpPr>
        <p:spPr>
          <a:xfrm>
            <a:off x="838205" y="963877"/>
            <a:ext cx="3494361" cy="4930246"/>
          </a:xfrm>
        </p:spPr>
        <p:txBody>
          <a:bodyPr vert="horz" lIns="91440" tIns="45720" rIns="91440" bIns="45720" rtlCol="0" anchor="ctr">
            <a:normAutofit/>
          </a:bodyPr>
          <a:lstStyle/>
          <a:p>
            <a:pPr algn="r">
              <a:lnSpc>
                <a:spcPct val="90000"/>
              </a:lnSpc>
            </a:pPr>
            <a:r>
              <a:rPr lang="en-US" sz="3700" kern="1200" dirty="0">
                <a:solidFill>
                  <a:schemeClr val="accent1"/>
                </a:solidFill>
                <a:latin typeface="+mj-lt"/>
                <a:ea typeface="+mj-ea"/>
                <a:cs typeface="+mj-cs"/>
              </a:rPr>
              <a:t>Focus of Assessment</a:t>
            </a:r>
          </a:p>
        </p:txBody>
      </p:sp>
      <p:sp>
        <p:nvSpPr>
          <p:cNvPr id="6" name="Content Placeholder 2">
            <a:extLst>
              <a:ext uri="{FF2B5EF4-FFF2-40B4-BE49-F238E27FC236}">
                <a16:creationId xmlns="" xmlns:a16="http://schemas.microsoft.com/office/drawing/2014/main" id="{32E9EAAA-380F-0344-9D62-40301A321A75}"/>
              </a:ext>
            </a:extLst>
          </p:cNvPr>
          <p:cNvSpPr>
            <a:spLocks noGrp="1"/>
          </p:cNvSpPr>
          <p:nvPr>
            <p:ph idx="1"/>
          </p:nvPr>
        </p:nvSpPr>
        <p:spPr>
          <a:xfrm>
            <a:off x="4982275" y="1124744"/>
            <a:ext cx="6699239" cy="4905097"/>
          </a:xfrm>
        </p:spPr>
        <p:txBody>
          <a:bodyPr>
            <a:normAutofit/>
          </a:bodyPr>
          <a:lstStyle/>
          <a:p>
            <a:pPr marL="0" indent="0">
              <a:buNone/>
            </a:pPr>
            <a:r>
              <a:rPr lang="en-US" sz="2600" dirty="0"/>
              <a:t>IMPORTANT</a:t>
            </a:r>
          </a:p>
          <a:p>
            <a:r>
              <a:rPr lang="en-US" sz="2000" dirty="0"/>
              <a:t>e.g. contribution to student/faculty success</a:t>
            </a:r>
          </a:p>
          <a:p>
            <a:r>
              <a:rPr lang="en-US" sz="2000" dirty="0"/>
              <a:t>not how good is library, but how much good does it do</a:t>
            </a:r>
          </a:p>
          <a:p>
            <a:pPr marL="0" indent="0">
              <a:buNone/>
            </a:pPr>
            <a:endParaRPr lang="en-US" sz="1000" dirty="0"/>
          </a:p>
          <a:p>
            <a:pPr marL="0" indent="0">
              <a:buNone/>
            </a:pPr>
            <a:r>
              <a:rPr lang="en-US" sz="2600" dirty="0"/>
              <a:t>STRATEGIC</a:t>
            </a:r>
          </a:p>
          <a:p>
            <a:r>
              <a:rPr lang="en-US" sz="2000" dirty="0"/>
              <a:t>Institutional strategic priorities</a:t>
            </a:r>
          </a:p>
          <a:p>
            <a:r>
              <a:rPr lang="en-US" sz="2000" dirty="0"/>
              <a:t>Library strategic priorities</a:t>
            </a:r>
          </a:p>
          <a:p>
            <a:pPr marL="914400" lvl="2" indent="0">
              <a:buNone/>
            </a:pPr>
            <a:endParaRPr lang="en-US" sz="1000" dirty="0"/>
          </a:p>
          <a:p>
            <a:pPr marL="0" indent="0">
              <a:buNone/>
            </a:pPr>
            <a:r>
              <a:rPr lang="en-US" sz="2600" dirty="0"/>
              <a:t>Be SELECTIVE (don’t overextend)</a:t>
            </a:r>
          </a:p>
          <a:p>
            <a:r>
              <a:rPr lang="en-US" sz="2000" dirty="0"/>
              <a:t>focus on strategic importance, </a:t>
            </a:r>
            <a:r>
              <a:rPr lang="en-US" sz="2000" dirty="0" err="1"/>
              <a:t>doability</a:t>
            </a:r>
            <a:r>
              <a:rPr lang="en-US" sz="2000" dirty="0"/>
              <a:t>, </a:t>
            </a:r>
            <a:r>
              <a:rPr lang="en-US" sz="2000" dirty="0" err="1"/>
              <a:t>actionability</a:t>
            </a:r>
            <a:endParaRPr lang="en-US" sz="2000" dirty="0"/>
          </a:p>
          <a:p>
            <a:pPr lvl="2"/>
            <a:endParaRPr lang="en-US" dirty="0"/>
          </a:p>
          <a:p>
            <a:endParaRPr lang="en-US" dirty="0"/>
          </a:p>
        </p:txBody>
      </p:sp>
      <p:sp>
        <p:nvSpPr>
          <p:cNvPr id="3" name="TextBox 2">
            <a:extLst>
              <a:ext uri="{FF2B5EF4-FFF2-40B4-BE49-F238E27FC236}">
                <a16:creationId xmlns="" xmlns:a16="http://schemas.microsoft.com/office/drawing/2014/main" id="{7FB35365-D7E5-CB4B-AA7B-D94921C3F5AB}"/>
              </a:ext>
            </a:extLst>
          </p:cNvPr>
          <p:cNvSpPr txBox="1"/>
          <p:nvPr/>
        </p:nvSpPr>
        <p:spPr>
          <a:xfrm>
            <a:off x="4655929" y="6229533"/>
            <a:ext cx="7296811" cy="276999"/>
          </a:xfrm>
          <a:prstGeom prst="rect">
            <a:avLst/>
          </a:prstGeom>
          <a:noFill/>
        </p:spPr>
        <p:txBody>
          <a:bodyPr wrap="square" rtlCol="0">
            <a:spAutoFit/>
          </a:bodyPr>
          <a:lstStyle/>
          <a:p>
            <a:r>
              <a:rPr lang="en-US" sz="1200" dirty="0">
                <a:solidFill>
                  <a:prstClr val="black"/>
                </a:solidFill>
              </a:rPr>
              <a:t>From ARL Workshop: Leading a strategic assessment program in a research library </a:t>
            </a:r>
          </a:p>
        </p:txBody>
      </p:sp>
    </p:spTree>
    <p:extLst>
      <p:ext uri="{BB962C8B-B14F-4D97-AF65-F5344CB8AC3E}">
        <p14:creationId xmlns:p14="http://schemas.microsoft.com/office/powerpoint/2010/main" val="82281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F73FCEB7-CD02-4399-BA74-12D9191D6F7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descr="IMG_20170920_185847.jpg">
            <a:extLst>
              <a:ext uri="{FF2B5EF4-FFF2-40B4-BE49-F238E27FC236}">
                <a16:creationId xmlns="" xmlns:a16="http://schemas.microsoft.com/office/drawing/2014/main" id="{5867A4B3-782C-CB47-8DD1-C142C861E7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3092" y="500532"/>
            <a:ext cx="5755005" cy="5880796"/>
          </a:xfrm>
          <a:prstGeom prst="rect">
            <a:avLst/>
          </a:prstGeom>
        </p:spPr>
      </p:pic>
      <p:sp>
        <p:nvSpPr>
          <p:cNvPr id="85" name="Rectangle 84">
            <a:extLst>
              <a:ext uri="{FF2B5EF4-FFF2-40B4-BE49-F238E27FC236}">
                <a16:creationId xmlns=""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7" name="Straight Connector 86">
            <a:extLst>
              <a:ext uri="{FF2B5EF4-FFF2-40B4-BE49-F238E27FC236}">
                <a16:creationId xmlns=""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30" y="3910267"/>
            <a:ext cx="258679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EF622DB3-75AA-9048-B341-29E40CC3347D}"/>
              </a:ext>
            </a:extLst>
          </p:cNvPr>
          <p:cNvSpPr>
            <a:spLocks noGrp="1"/>
          </p:cNvSpPr>
          <p:nvPr>
            <p:ph type="title"/>
          </p:nvPr>
        </p:nvSpPr>
        <p:spPr>
          <a:xfrm>
            <a:off x="674236" y="914407"/>
            <a:ext cx="3657600" cy="2887579"/>
          </a:xfrm>
        </p:spPr>
        <p:txBody>
          <a:bodyPr vert="horz" lIns="91440" tIns="45720" rIns="91440" bIns="45720" rtlCol="0" anchor="b">
            <a:normAutofit/>
          </a:bodyPr>
          <a:lstStyle/>
          <a:p>
            <a:pPr>
              <a:lnSpc>
                <a:spcPct val="90000"/>
              </a:lnSpc>
            </a:pPr>
            <a:r>
              <a:rPr lang="en-US" sz="4200" kern="1200" dirty="0">
                <a:solidFill>
                  <a:srgbClr val="FFFFFF"/>
                </a:solidFill>
                <a:latin typeface="+mj-lt"/>
                <a:ea typeface="+mj-ea"/>
                <a:cs typeface="+mj-cs"/>
              </a:rPr>
              <a:t>Story #3 - Assessing User Needs</a:t>
            </a:r>
          </a:p>
        </p:txBody>
      </p:sp>
    </p:spTree>
    <p:extLst>
      <p:ext uri="{BB962C8B-B14F-4D97-AF65-F5344CB8AC3E}">
        <p14:creationId xmlns:p14="http://schemas.microsoft.com/office/powerpoint/2010/main" val="3870483371"/>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Rectangle 99">
            <a:extLst>
              <a:ext uri="{FF2B5EF4-FFF2-40B4-BE49-F238E27FC236}">
                <a16:creationId xmlns=""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07" name="Straight Connector 101">
            <a:extLst>
              <a:ext uri="{FF2B5EF4-FFF2-40B4-BE49-F238E27FC236}">
                <a16:creationId xmlns=""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EF622DB3-75AA-9048-B341-29E40CC3347D}"/>
              </a:ext>
            </a:extLst>
          </p:cNvPr>
          <p:cNvSpPr>
            <a:spLocks noGrp="1"/>
          </p:cNvSpPr>
          <p:nvPr>
            <p:ph type="title"/>
          </p:nvPr>
        </p:nvSpPr>
        <p:spPr>
          <a:xfrm>
            <a:off x="623397" y="963877"/>
            <a:ext cx="3709169" cy="4930246"/>
          </a:xfrm>
        </p:spPr>
        <p:txBody>
          <a:bodyPr vert="horz" lIns="91440" tIns="45720" rIns="91440" bIns="45720" rtlCol="0" anchor="ctr">
            <a:normAutofit/>
          </a:bodyPr>
          <a:lstStyle/>
          <a:p>
            <a:pPr algn="r">
              <a:lnSpc>
                <a:spcPct val="90000"/>
              </a:lnSpc>
            </a:pPr>
            <a:r>
              <a:rPr lang="en-US" sz="3700" kern="1200" dirty="0">
                <a:solidFill>
                  <a:schemeClr val="accent1"/>
                </a:solidFill>
                <a:latin typeface="+mj-lt"/>
                <a:ea typeface="+mj-ea"/>
                <a:cs typeface="+mj-cs"/>
              </a:rPr>
              <a:t>UX Methods</a:t>
            </a:r>
            <a:br>
              <a:rPr lang="en-US" sz="3700" kern="1200" dirty="0">
                <a:solidFill>
                  <a:schemeClr val="accent1"/>
                </a:solidFill>
                <a:latin typeface="+mj-lt"/>
                <a:ea typeface="+mj-ea"/>
                <a:cs typeface="+mj-cs"/>
              </a:rPr>
            </a:br>
            <a:r>
              <a:rPr lang="en-US" sz="3700" kern="1200" dirty="0">
                <a:solidFill>
                  <a:schemeClr val="accent1"/>
                </a:solidFill>
                <a:latin typeface="+mj-lt"/>
                <a:ea typeface="+mj-ea"/>
                <a:cs typeface="+mj-cs"/>
              </a:rPr>
              <a:t>- observation</a:t>
            </a:r>
          </a:p>
        </p:txBody>
      </p:sp>
      <p:sp>
        <p:nvSpPr>
          <p:cNvPr id="11" name="Content Placeholder 2">
            <a:extLst>
              <a:ext uri="{FF2B5EF4-FFF2-40B4-BE49-F238E27FC236}">
                <a16:creationId xmlns="" xmlns:a16="http://schemas.microsoft.com/office/drawing/2014/main" id="{F5822E9E-BD4E-E44C-BDC9-24B4BCC3919B}"/>
              </a:ext>
            </a:extLst>
          </p:cNvPr>
          <p:cNvSpPr txBox="1">
            <a:spLocks/>
          </p:cNvSpPr>
          <p:nvPr/>
        </p:nvSpPr>
        <p:spPr>
          <a:xfrm>
            <a:off x="4976036" y="963877"/>
            <a:ext cx="6377769" cy="4930246"/>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228600">
              <a:lnSpc>
                <a:spcPct val="90000"/>
              </a:lnSpc>
            </a:pPr>
            <a:endParaRPr lang="en-US" sz="2100">
              <a:solidFill>
                <a:prstClr val="black"/>
              </a:solidFill>
            </a:endParaRPr>
          </a:p>
          <a:p>
            <a:pPr marL="0" indent="-228600">
              <a:lnSpc>
                <a:spcPct val="90000"/>
              </a:lnSpc>
            </a:pPr>
            <a:r>
              <a:rPr lang="en-US" sz="2100">
                <a:solidFill>
                  <a:prstClr val="black"/>
                </a:solidFill>
              </a:rPr>
              <a:t>Observe</a:t>
            </a:r>
          </a:p>
          <a:p>
            <a:pPr marL="0" indent="-228600">
              <a:lnSpc>
                <a:spcPct val="90000"/>
              </a:lnSpc>
            </a:pPr>
            <a:endParaRPr lang="en-US" sz="2100">
              <a:solidFill>
                <a:prstClr val="black"/>
              </a:solidFill>
            </a:endParaRPr>
          </a:p>
          <a:p>
            <a:pPr marL="0" indent="-228600">
              <a:lnSpc>
                <a:spcPct val="90000"/>
              </a:lnSpc>
            </a:pPr>
            <a:r>
              <a:rPr lang="en-US" sz="2100">
                <a:solidFill>
                  <a:prstClr val="black"/>
                </a:solidFill>
              </a:rPr>
              <a:t>Validate observations</a:t>
            </a:r>
          </a:p>
          <a:p>
            <a:pPr marL="0" indent="-228600">
              <a:lnSpc>
                <a:spcPct val="90000"/>
              </a:lnSpc>
            </a:pPr>
            <a:endParaRPr lang="en-US" sz="2100">
              <a:solidFill>
                <a:prstClr val="black"/>
              </a:solidFill>
            </a:endParaRPr>
          </a:p>
          <a:p>
            <a:pPr marL="0" indent="-228600">
              <a:lnSpc>
                <a:spcPct val="90000"/>
              </a:lnSpc>
            </a:pPr>
            <a:r>
              <a:rPr lang="en-US" sz="2100">
                <a:solidFill>
                  <a:prstClr val="black"/>
                </a:solidFill>
              </a:rPr>
              <a:t>Analyze for needs</a:t>
            </a:r>
          </a:p>
          <a:p>
            <a:pPr marL="0" indent="-228600">
              <a:lnSpc>
                <a:spcPct val="90000"/>
              </a:lnSpc>
            </a:pPr>
            <a:endParaRPr lang="en-US" sz="2100">
              <a:solidFill>
                <a:prstClr val="black"/>
              </a:solidFill>
            </a:endParaRPr>
          </a:p>
          <a:p>
            <a:pPr marL="0" indent="-228600">
              <a:lnSpc>
                <a:spcPct val="90000"/>
              </a:lnSpc>
            </a:pPr>
            <a:r>
              <a:rPr lang="en-US" sz="2100">
                <a:solidFill>
                  <a:prstClr val="black"/>
                </a:solidFill>
              </a:rPr>
              <a:t>Brainstorm changes</a:t>
            </a:r>
          </a:p>
          <a:p>
            <a:pPr marL="0" indent="-228600">
              <a:lnSpc>
                <a:spcPct val="90000"/>
              </a:lnSpc>
            </a:pPr>
            <a:endParaRPr lang="en-US" sz="2100">
              <a:solidFill>
                <a:prstClr val="black"/>
              </a:solidFill>
            </a:endParaRPr>
          </a:p>
          <a:p>
            <a:pPr marL="0" indent="-228600">
              <a:lnSpc>
                <a:spcPct val="90000"/>
              </a:lnSpc>
            </a:pPr>
            <a:r>
              <a:rPr lang="en-US" sz="2100">
                <a:solidFill>
                  <a:prstClr val="black"/>
                </a:solidFill>
              </a:rPr>
              <a:t>Implement the chosen few</a:t>
            </a:r>
          </a:p>
        </p:txBody>
      </p:sp>
    </p:spTree>
    <p:extLst>
      <p:ext uri="{BB962C8B-B14F-4D97-AF65-F5344CB8AC3E}">
        <p14:creationId xmlns:p14="http://schemas.microsoft.com/office/powerpoint/2010/main" val="2816201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Content Placeholder 2">
            <a:extLst>
              <a:ext uri="{FF2B5EF4-FFF2-40B4-BE49-F238E27FC236}">
                <a16:creationId xmlns="" xmlns:a16="http://schemas.microsoft.com/office/drawing/2014/main" id="{FF1EF1F6-0D4F-3E41-AA04-C183BD949335}"/>
              </a:ext>
            </a:extLst>
          </p:cNvPr>
          <p:cNvSpPr>
            <a:spLocks noGrp="1"/>
          </p:cNvSpPr>
          <p:nvPr>
            <p:ph idx="1"/>
          </p:nvPr>
        </p:nvSpPr>
        <p:spPr>
          <a:xfrm>
            <a:off x="590460" y="1556794"/>
            <a:ext cx="10972800" cy="4525963"/>
          </a:xfrm>
        </p:spPr>
        <p:txBody>
          <a:bodyPr>
            <a:normAutofit/>
          </a:bodyPr>
          <a:lstStyle/>
          <a:p>
            <a:pPr marL="0" indent="0">
              <a:buNone/>
            </a:pPr>
            <a:r>
              <a:rPr lang="en-US" sz="2800" dirty="0"/>
              <a:t>What people outside of Libraries want to know</a:t>
            </a:r>
          </a:p>
          <a:p>
            <a:pPr lvl="2"/>
            <a:r>
              <a:rPr lang="en-US" sz="2000" dirty="0"/>
              <a:t>Our contribution to student/faculty success</a:t>
            </a:r>
          </a:p>
          <a:p>
            <a:pPr lvl="2"/>
            <a:r>
              <a:rPr lang="en-US" sz="2000" dirty="0"/>
              <a:t>Our contribution to university mission/visibility</a:t>
            </a:r>
          </a:p>
          <a:p>
            <a:pPr lvl="2"/>
            <a:r>
              <a:rPr lang="en-US" sz="2000" dirty="0"/>
              <a:t>Accountability/efficiency/effectiveness</a:t>
            </a:r>
          </a:p>
          <a:p>
            <a:pPr lvl="2"/>
            <a:r>
              <a:rPr lang="en-US" sz="2000" dirty="0"/>
              <a:t>Comparisons with others (peer institutions)</a:t>
            </a:r>
          </a:p>
          <a:p>
            <a:pPr marL="914400" lvl="2" indent="0">
              <a:buNone/>
            </a:pPr>
            <a:endParaRPr lang="en-US" sz="2000" dirty="0"/>
          </a:p>
          <a:p>
            <a:pPr marL="0" indent="0">
              <a:buNone/>
            </a:pPr>
            <a:r>
              <a:rPr lang="en-US" sz="2800" dirty="0"/>
              <a:t>What no one outside the Library wants to know</a:t>
            </a:r>
          </a:p>
          <a:p>
            <a:pPr lvl="2"/>
            <a:r>
              <a:rPr lang="en-US" sz="2000" dirty="0"/>
              <a:t>How the work is done</a:t>
            </a:r>
          </a:p>
          <a:p>
            <a:pPr lvl="2"/>
            <a:r>
              <a:rPr lang="en-US" sz="2000" dirty="0"/>
              <a:t>How hard it is to do</a:t>
            </a:r>
          </a:p>
          <a:p>
            <a:pPr lvl="2"/>
            <a:r>
              <a:rPr lang="en-US" sz="2000" dirty="0"/>
              <a:t>Too much details; too many needs (laundry list)</a:t>
            </a:r>
          </a:p>
          <a:p>
            <a:pPr lvl="2"/>
            <a:r>
              <a:rPr lang="en-US" sz="2000" dirty="0"/>
              <a:t>Narrative without data; data without narrative</a:t>
            </a:r>
          </a:p>
          <a:p>
            <a:pPr lvl="2"/>
            <a:endParaRPr lang="en-US" dirty="0"/>
          </a:p>
          <a:p>
            <a:endParaRPr lang="en-US" dirty="0"/>
          </a:p>
        </p:txBody>
      </p:sp>
      <p:sp>
        <p:nvSpPr>
          <p:cNvPr id="3" name="Title 2">
            <a:extLst>
              <a:ext uri="{FF2B5EF4-FFF2-40B4-BE49-F238E27FC236}">
                <a16:creationId xmlns="" xmlns:a16="http://schemas.microsoft.com/office/drawing/2014/main" id="{8225E5D1-1B05-A447-A058-62CD0795207C}"/>
              </a:ext>
            </a:extLst>
          </p:cNvPr>
          <p:cNvSpPr>
            <a:spLocks noGrp="1"/>
          </p:cNvSpPr>
          <p:nvPr>
            <p:ph type="title"/>
          </p:nvPr>
        </p:nvSpPr>
        <p:spPr/>
        <p:txBody>
          <a:bodyPr/>
          <a:lstStyle/>
          <a:p>
            <a:pPr algn="l"/>
            <a:r>
              <a:rPr lang="en-US" dirty="0"/>
              <a:t>Consider …</a:t>
            </a:r>
          </a:p>
        </p:txBody>
      </p:sp>
      <p:sp>
        <p:nvSpPr>
          <p:cNvPr id="9" name="Title 1">
            <a:extLst>
              <a:ext uri="{FF2B5EF4-FFF2-40B4-BE49-F238E27FC236}">
                <a16:creationId xmlns="" xmlns:a16="http://schemas.microsoft.com/office/drawing/2014/main" id="{AC0CDCEB-E62E-D64C-BCFA-E7986E86317A}"/>
              </a:ext>
            </a:extLst>
          </p:cNvPr>
          <p:cNvSpPr txBox="1">
            <a:spLocks/>
          </p:cNvSpPr>
          <p:nvPr/>
        </p:nvSpPr>
        <p:spPr>
          <a:xfrm>
            <a:off x="815418" y="5845026"/>
            <a:ext cx="11736015" cy="10129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rgbClr val="000000"/>
                </a:solidFill>
              </a:rPr>
              <a:t>From ARL Seminar: </a:t>
            </a:r>
            <a:r>
              <a:rPr lang="en-US" sz="1400" dirty="0">
                <a:solidFill>
                  <a:srgbClr val="9BBB59">
                    <a:lumMod val="75000"/>
                  </a:srgbClr>
                </a:solidFill>
              </a:rPr>
              <a:t>Leading a Strategic Assessment Program in a Research Library</a:t>
            </a:r>
          </a:p>
        </p:txBody>
      </p:sp>
    </p:spTree>
    <p:extLst>
      <p:ext uri="{BB962C8B-B14F-4D97-AF65-F5344CB8AC3E}">
        <p14:creationId xmlns:p14="http://schemas.microsoft.com/office/powerpoint/2010/main" val="304366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16" y="373789"/>
            <a:ext cx="10972800" cy="1143000"/>
          </a:xfrm>
        </p:spPr>
        <p:txBody>
          <a:bodyPr>
            <a:normAutofit/>
          </a:bodyPr>
          <a:lstStyle/>
          <a:p>
            <a:r>
              <a:rPr lang="en-US" sz="4800" dirty="0" smtClean="0"/>
              <a:t>Exercise</a:t>
            </a:r>
            <a:endParaRPr lang="en-US" sz="4800" dirty="0"/>
          </a:p>
        </p:txBody>
      </p:sp>
      <p:sp>
        <p:nvSpPr>
          <p:cNvPr id="3" name="Content Placeholder 2"/>
          <p:cNvSpPr>
            <a:spLocks noGrp="1"/>
          </p:cNvSpPr>
          <p:nvPr>
            <p:ph idx="1"/>
          </p:nvPr>
        </p:nvSpPr>
        <p:spPr>
          <a:xfrm>
            <a:off x="1413831" y="1622236"/>
            <a:ext cx="9195412" cy="4525963"/>
          </a:xfrm>
        </p:spPr>
        <p:txBody>
          <a:bodyPr>
            <a:normAutofit/>
          </a:bodyPr>
          <a:lstStyle/>
          <a:p>
            <a:r>
              <a:rPr lang="en-HK" sz="4000" dirty="0" smtClean="0">
                <a:latin typeface="Calibri Light" panose="020F0302020204030204" pitchFamily="34" charset="0"/>
                <a:cs typeface="Calibri Light" panose="020F0302020204030204" pitchFamily="34" charset="0"/>
              </a:rPr>
              <a:t>Thinking about the “desirable” assessment areas:</a:t>
            </a:r>
          </a:p>
          <a:p>
            <a:pPr marL="0" indent="0">
              <a:buNone/>
            </a:pPr>
            <a:r>
              <a:rPr lang="en-HK" sz="4000" dirty="0">
                <a:latin typeface="Calibri Light" panose="020F0302020204030204" pitchFamily="34" charset="0"/>
                <a:cs typeface="Calibri Light" panose="020F0302020204030204" pitchFamily="34" charset="0"/>
              </a:rPr>
              <a:t> </a:t>
            </a:r>
            <a:r>
              <a:rPr lang="en-HK" sz="4000" dirty="0" smtClean="0">
                <a:latin typeface="Calibri Light" panose="020F0302020204030204" pitchFamily="34" charset="0"/>
                <a:cs typeface="Calibri Light" panose="020F0302020204030204" pitchFamily="34" charset="0"/>
              </a:rPr>
              <a:t>  - How might the library measure these?</a:t>
            </a:r>
          </a:p>
          <a:p>
            <a:pPr marL="0" indent="0">
              <a:buNone/>
            </a:pPr>
            <a:r>
              <a:rPr lang="en-HK" sz="4000" dirty="0">
                <a:latin typeface="Calibri Light" panose="020F0302020204030204" pitchFamily="34" charset="0"/>
                <a:cs typeface="Calibri Light" panose="020F0302020204030204" pitchFamily="34" charset="0"/>
              </a:rPr>
              <a:t> </a:t>
            </a:r>
            <a:r>
              <a:rPr lang="en-HK" sz="4000" dirty="0" smtClean="0">
                <a:latin typeface="Calibri Light" panose="020F0302020204030204" pitchFamily="34" charset="0"/>
                <a:cs typeface="Calibri Light" panose="020F0302020204030204" pitchFamily="34" charset="0"/>
              </a:rPr>
              <a:t>  - Are there other areas we should assess?</a:t>
            </a:r>
          </a:p>
          <a:p>
            <a:pPr marL="0" indent="0">
              <a:buNone/>
            </a:pPr>
            <a:endParaRPr lang="en-US" sz="4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25096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21" y="293195"/>
            <a:ext cx="10956779" cy="992860"/>
          </a:xfrm>
        </p:spPr>
        <p:txBody>
          <a:bodyPr/>
          <a:lstStyle/>
          <a:p>
            <a:pPr algn="ctr"/>
            <a:r>
              <a:rPr lang="en-US" sz="3300" dirty="0">
                <a:solidFill>
                  <a:srgbClr val="2F5496"/>
                </a:solidFill>
                <a:latin typeface="Arial Black"/>
                <a:ea typeface="Arial Black"/>
                <a:cs typeface="Arial Black"/>
                <a:sym typeface="Arial Black"/>
              </a:rPr>
              <a:t>Best Practices</a:t>
            </a:r>
            <a:endParaRPr lang="en-US" sz="3300" dirty="0">
              <a:latin typeface="Arial Black"/>
              <a:cs typeface="Arial Black"/>
            </a:endParaRPr>
          </a:p>
        </p:txBody>
      </p:sp>
      <p:sp>
        <p:nvSpPr>
          <p:cNvPr id="5" name="Content Placeholder 7"/>
          <p:cNvSpPr txBox="1">
            <a:spLocks/>
          </p:cNvSpPr>
          <p:nvPr/>
        </p:nvSpPr>
        <p:spPr>
          <a:xfrm>
            <a:off x="382080" y="1592104"/>
            <a:ext cx="11427840" cy="4749470"/>
          </a:xfrm>
          <a:prstGeom prst="rect">
            <a:avLst/>
          </a:prstGeom>
          <a:noFill/>
          <a:ln>
            <a:noFill/>
          </a:ln>
        </p:spPr>
        <p:txBody>
          <a:bodyPr lIns="102316" tIns="102316" rIns="102316" bIns="102316" anchor="t" anchorCtr="0">
            <a:noAutofit/>
          </a:bodyPr>
          <a:lstStyle>
            <a:defPPr marR="0" algn="l" rtl="0">
              <a:lnSpc>
                <a:spcPct val="100000"/>
              </a:lnSpc>
              <a:spcBef>
                <a:spcPts val="0"/>
              </a:spcBef>
              <a:spcAft>
                <a:spcPts val="0"/>
              </a:spcAft>
            </a:defPPr>
            <a:lvl1pPr marL="342900" marR="0" indent="-190500" algn="l" rtl="0">
              <a:lnSpc>
                <a:spcPct val="100000"/>
              </a:lnSpc>
              <a:spcBef>
                <a:spcPts val="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rtl val="0"/>
              </a:defRPr>
            </a:lvl1pPr>
            <a:lvl2pPr marL="916710" marR="0" indent="-180208" algn="l" rtl="0">
              <a:lnSpc>
                <a:spcPct val="100000"/>
              </a:lnSpc>
              <a:spcBef>
                <a:spcPts val="0"/>
              </a:spcBef>
              <a:spcAft>
                <a:spcPts val="0"/>
              </a:spcAft>
              <a:buClr>
                <a:schemeClr val="dk1"/>
              </a:buClr>
              <a:buFont typeface="Arial"/>
              <a:buChar char="−"/>
              <a:defRPr sz="2700" b="0" i="0" u="none" strike="noStrike" cap="none" baseline="0">
                <a:solidFill>
                  <a:schemeClr val="dk1"/>
                </a:solidFill>
                <a:latin typeface="Arial"/>
                <a:ea typeface="Arial"/>
                <a:cs typeface="Arial"/>
                <a:sym typeface="Arial"/>
                <a:rtl val="0"/>
              </a:defRPr>
            </a:lvl2pPr>
            <a:lvl3pPr marL="1410326" marR="0" indent="-125361" algn="l" rtl="0">
              <a:lnSpc>
                <a:spcPct val="100000"/>
              </a:lnSpc>
              <a:spcBef>
                <a:spcPts val="0"/>
              </a:spcBef>
              <a:spcAft>
                <a:spcPts val="0"/>
              </a:spcAft>
              <a:buClr>
                <a:schemeClr val="dk1"/>
              </a:buClr>
              <a:buFont typeface="Noto Sans Symbols"/>
              <a:buChar char="▪"/>
              <a:defRPr sz="2500" b="0" i="0" u="none" strike="noStrike" cap="none" baseline="0">
                <a:solidFill>
                  <a:schemeClr val="dk1"/>
                </a:solidFill>
                <a:latin typeface="Arial"/>
                <a:ea typeface="Arial"/>
                <a:cs typeface="Arial"/>
                <a:sym typeface="Arial"/>
                <a:rtl val="0"/>
              </a:defRPr>
            </a:lvl3pPr>
            <a:lvl4pPr marL="1974451" marR="0" indent="-141032" algn="l" rtl="0">
              <a:lnSpc>
                <a:spcPct val="100000"/>
              </a:lnSpc>
              <a:spcBef>
                <a:spcPts val="0"/>
              </a:spcBef>
              <a:spcAft>
                <a:spcPts val="0"/>
              </a:spcAft>
              <a:buClr>
                <a:schemeClr val="dk1"/>
              </a:buClr>
              <a:buFont typeface="Courier New"/>
              <a:buChar char="o"/>
              <a:defRPr sz="2200" b="0" i="0" u="none" strike="noStrike" cap="none" baseline="0">
                <a:solidFill>
                  <a:schemeClr val="dk1"/>
                </a:solidFill>
                <a:latin typeface="Arial"/>
                <a:ea typeface="Arial"/>
                <a:cs typeface="Arial"/>
                <a:sym typeface="Arial"/>
                <a:rtl val="0"/>
              </a:defRPr>
            </a:lvl4pPr>
            <a:lvl5pPr marL="2057400" marR="0" indent="-1270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5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5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5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500" b="0" i="0" u="none" strike="noStrike" cap="none" baseline="0">
                <a:solidFill>
                  <a:schemeClr val="dk1"/>
                </a:solidFill>
                <a:latin typeface="Arial"/>
                <a:ea typeface="Arial"/>
                <a:cs typeface="Arial"/>
                <a:sym typeface="Arial"/>
                <a:rtl val="0"/>
              </a:defRPr>
            </a:lvl9pPr>
          </a:lstStyle>
          <a:p>
            <a:pPr marL="99523" indent="0" algn="ctr">
              <a:buClr>
                <a:prstClr val="black"/>
              </a:buClr>
              <a:buFont typeface="Arial"/>
              <a:buNone/>
            </a:pPr>
            <a:r>
              <a:rPr lang="en-US" sz="2200" kern="0" dirty="0">
                <a:solidFill>
                  <a:prstClr val="black"/>
                </a:solidFill>
                <a:latin typeface="Calibri" charset="0"/>
                <a:ea typeface="Calibri" charset="0"/>
                <a:cs typeface="Calibri" charset="0"/>
              </a:rPr>
              <a:t>What are some of the “</a:t>
            </a:r>
            <a:r>
              <a:rPr lang="en-US" sz="2200" i="1" kern="0" dirty="0">
                <a:solidFill>
                  <a:prstClr val="black"/>
                </a:solidFill>
                <a:latin typeface="Calibri" charset="0"/>
                <a:ea typeface="Calibri" charset="0"/>
                <a:cs typeface="Calibri" charset="0"/>
              </a:rPr>
              <a:t>best practices</a:t>
            </a:r>
            <a:r>
              <a:rPr lang="en-US" sz="2200" kern="0" dirty="0">
                <a:solidFill>
                  <a:prstClr val="black"/>
                </a:solidFill>
                <a:latin typeface="Calibri" charset="0"/>
                <a:ea typeface="Calibri" charset="0"/>
                <a:cs typeface="Calibri" charset="0"/>
              </a:rPr>
              <a:t>” from previous NPL planning processes that you want to be sure to incorporate this time? </a:t>
            </a:r>
          </a:p>
          <a:p>
            <a:pPr marL="99523" indent="0" algn="ctr">
              <a:buClr>
                <a:prstClr val="black"/>
              </a:buClr>
              <a:buFont typeface="Arial"/>
              <a:buNone/>
            </a:pPr>
            <a:endParaRPr lang="en-US" sz="2200" kern="0" dirty="0">
              <a:solidFill>
                <a:prstClr val="black"/>
              </a:solidFill>
              <a:latin typeface="Calibri" charset="0"/>
              <a:ea typeface="Calibri" charset="0"/>
              <a:cs typeface="Calibri" charset="0"/>
            </a:endParaRPr>
          </a:p>
          <a:p>
            <a:pPr marL="410568" indent="-311045">
              <a:buClr>
                <a:prstClr val="black"/>
              </a:buClr>
            </a:pPr>
            <a:r>
              <a:rPr lang="en-US" sz="2200" kern="0" dirty="0">
                <a:solidFill>
                  <a:prstClr val="black"/>
                </a:solidFill>
                <a:latin typeface="Calibri" charset="0"/>
                <a:ea typeface="Calibri" charset="0"/>
                <a:cs typeface="Calibri" charset="0"/>
              </a:rPr>
              <a:t>Create something that is not overly engineered at a high level</a:t>
            </a:r>
          </a:p>
          <a:p>
            <a:pPr marL="410568" indent="-311045">
              <a:buClr>
                <a:prstClr val="black"/>
              </a:buClr>
            </a:pPr>
            <a:r>
              <a:rPr lang="en-US" sz="2200" kern="0" dirty="0">
                <a:solidFill>
                  <a:prstClr val="black"/>
                </a:solidFill>
                <a:latin typeface="Calibri" charset="0"/>
                <a:ea typeface="Calibri" charset="0"/>
                <a:cs typeface="Calibri" charset="0"/>
              </a:rPr>
              <a:t>Find a balance of voices beyond senior staff</a:t>
            </a:r>
          </a:p>
          <a:p>
            <a:pPr marL="410568" indent="-311045">
              <a:buClr>
                <a:prstClr val="black"/>
              </a:buClr>
            </a:pPr>
            <a:r>
              <a:rPr lang="en-US" sz="2200" kern="0" dirty="0">
                <a:solidFill>
                  <a:prstClr val="black"/>
                </a:solidFill>
                <a:latin typeface="Calibri" charset="0"/>
                <a:ea typeface="Calibri" charset="0"/>
                <a:cs typeface="Calibri" charset="0"/>
              </a:rPr>
              <a:t>Create something that is more than a doorstop</a:t>
            </a:r>
          </a:p>
          <a:p>
            <a:pPr marL="410568" indent="-311045">
              <a:buClr>
                <a:prstClr val="black"/>
              </a:buClr>
            </a:pPr>
            <a:r>
              <a:rPr lang="en-US" sz="2200" kern="0" dirty="0">
                <a:solidFill>
                  <a:prstClr val="black"/>
                </a:solidFill>
                <a:latin typeface="Calibri" charset="0"/>
                <a:ea typeface="Calibri" charset="0"/>
                <a:cs typeface="Calibri" charset="0"/>
              </a:rPr>
              <a:t>Include a scorecard or dashboard that helps demonstrate progress</a:t>
            </a:r>
          </a:p>
          <a:p>
            <a:pPr marL="410568" indent="-311045">
              <a:buClr>
                <a:prstClr val="black"/>
              </a:buClr>
            </a:pPr>
            <a:r>
              <a:rPr lang="en-US" sz="2200" kern="0" dirty="0">
                <a:solidFill>
                  <a:prstClr val="black"/>
                </a:solidFill>
                <a:latin typeface="Calibri" charset="0"/>
                <a:ea typeface="Calibri" charset="0"/>
                <a:cs typeface="Calibri" charset="0"/>
              </a:rPr>
              <a:t>Communicate throughout our work to keep people informed</a:t>
            </a:r>
          </a:p>
          <a:p>
            <a:pPr marL="99523" indent="0">
              <a:buClr>
                <a:prstClr val="black"/>
              </a:buClr>
              <a:buFont typeface="Arial"/>
              <a:buNone/>
            </a:pPr>
            <a:endParaRPr lang="en-US" sz="2200" kern="0" dirty="0">
              <a:solidFill>
                <a:prstClr val="black"/>
              </a:solidFill>
              <a:latin typeface="Calibri" charset="0"/>
              <a:ea typeface="Calibri" charset="0"/>
              <a:cs typeface="Calibri" charset="0"/>
            </a:endParaRPr>
          </a:p>
          <a:p>
            <a:pPr marL="410568" indent="-311045">
              <a:buClr>
                <a:prstClr val="black"/>
              </a:buClr>
            </a:pPr>
            <a:endParaRPr lang="en-US" sz="2200" kern="0" dirty="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193044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31" y="121999"/>
            <a:ext cx="10515600" cy="936373"/>
          </a:xfrm>
        </p:spPr>
        <p:txBody>
          <a:bodyPr/>
          <a:lstStyle/>
          <a:p>
            <a:pPr algn="ctr"/>
            <a:r>
              <a:rPr lang="en-US" sz="3300" dirty="0">
                <a:solidFill>
                  <a:srgbClr val="2F5496"/>
                </a:solidFill>
                <a:latin typeface="Arial Black"/>
                <a:ea typeface="Arial Black"/>
                <a:cs typeface="Arial Black"/>
                <a:sym typeface="Arial Black"/>
              </a:rPr>
              <a:t>Peer and Aspirant Peer Libraries</a:t>
            </a:r>
            <a:endParaRPr lang="en-US" sz="3300" dirty="0"/>
          </a:p>
        </p:txBody>
      </p:sp>
      <p:sp>
        <p:nvSpPr>
          <p:cNvPr id="3" name="Text Placeholder 2"/>
          <p:cNvSpPr>
            <a:spLocks noGrp="1"/>
          </p:cNvSpPr>
          <p:nvPr>
            <p:ph type="body" idx="1"/>
          </p:nvPr>
        </p:nvSpPr>
        <p:spPr>
          <a:xfrm>
            <a:off x="1625529" y="1058372"/>
            <a:ext cx="8788400" cy="4355017"/>
          </a:xfrm>
        </p:spPr>
        <p:txBody>
          <a:bodyPr/>
          <a:lstStyle/>
          <a:p>
            <a:pPr marL="0" indent="0" eaLnBrk="0" fontAlgn="base" hangingPunct="0">
              <a:spcBef>
                <a:spcPct val="0"/>
              </a:spcBef>
              <a:spcAft>
                <a:spcPct val="0"/>
              </a:spcAft>
              <a:buNone/>
            </a:pPr>
            <a:endParaRPr lang="en-US" altLang="en-US" sz="2200" dirty="0">
              <a:solidFill>
                <a:srgbClr val="000000"/>
              </a:solidFill>
              <a:latin typeface="Calibri" charset="0"/>
              <a:ea typeface="Calibri" charset="0"/>
              <a:cs typeface="Calibri" charset="0"/>
            </a:endParaRP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Oakland Public Library, CA</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Carnegie Library of Pittsburgh, PA</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New Orleans Public Library, LA</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St. Louis Public Library, MO</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St. Paul Public Library, MN</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Jersey City Public Library, NJ</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Norfolk Public Library, VA</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Arlington County Public Library, VA</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Birmingham Public Library, AL</a:t>
            </a:r>
          </a:p>
          <a:p>
            <a:pPr marL="311045" indent="-311045" eaLnBrk="0" fontAlgn="base" hangingPunct="0">
              <a:spcBef>
                <a:spcPct val="0"/>
              </a:spcBef>
              <a:spcAft>
                <a:spcPct val="0"/>
              </a:spcAft>
            </a:pPr>
            <a:r>
              <a:rPr lang="en-US" altLang="en-US" sz="2200" dirty="0">
                <a:solidFill>
                  <a:srgbClr val="000000"/>
                </a:solidFill>
                <a:latin typeface="Calibri" charset="0"/>
                <a:ea typeface="Calibri" charset="0"/>
                <a:cs typeface="Calibri" charset="0"/>
              </a:rPr>
              <a:t>Rochester Public Library, NY</a:t>
            </a:r>
          </a:p>
          <a:p>
            <a:pPr marL="311045" indent="-311045" eaLnBrk="0" fontAlgn="base" hangingPunct="0">
              <a:spcBef>
                <a:spcPct val="0"/>
              </a:spcBef>
              <a:spcAft>
                <a:spcPct val="0"/>
              </a:spcAft>
            </a:pPr>
            <a:r>
              <a:rPr lang="en-US" sz="2200" dirty="0">
                <a:solidFill>
                  <a:srgbClr val="000000"/>
                </a:solidFill>
                <a:latin typeface="Calibri" charset="0"/>
                <a:ea typeface="Calibri" charset="0"/>
                <a:cs typeface="Calibri" charset="0"/>
              </a:rPr>
              <a:t>Detroit Public Library, MI</a:t>
            </a:r>
            <a:endParaRPr lang="en-US" sz="2200" dirty="0">
              <a:latin typeface="Calibri" charset="0"/>
              <a:ea typeface="Calibri" charset="0"/>
              <a:cs typeface="Calibri" charset="0"/>
            </a:endParaRPr>
          </a:p>
        </p:txBody>
      </p:sp>
      <p:sp>
        <p:nvSpPr>
          <p:cNvPr id="7" name="Rectangle 4"/>
          <p:cNvSpPr>
            <a:spLocks noChangeArrowheads="1"/>
          </p:cNvSpPr>
          <p:nvPr/>
        </p:nvSpPr>
        <p:spPr bwMode="auto">
          <a:xfrm>
            <a:off x="38144" y="1434860"/>
            <a:ext cx="167575" cy="79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45" tIns="41473" rIns="82945" bIns="41473" numCol="1" anchor="ctr" anchorCtr="0" compatLnSpc="1">
            <a:prstTxWarp prst="textNoShape">
              <a:avLst/>
            </a:prstTxWarp>
            <a:spAutoFit/>
          </a:bodyPr>
          <a:lstStyle/>
          <a:p>
            <a:pPr defTabSz="829452" eaLnBrk="0" fontAlgn="base" hangingPunct="0">
              <a:spcBef>
                <a:spcPct val="0"/>
              </a:spcBef>
              <a:spcAft>
                <a:spcPct val="0"/>
              </a:spcAft>
            </a:pPr>
            <a:r>
              <a:rPr lang="en-US" altLang="en-US" sz="900" kern="0" dirty="0">
                <a:solidFill>
                  <a:srgbClr val="000000"/>
                </a:solidFill>
                <a:latin typeface="Arial" panose="020B0604020202020204" pitchFamily="34" charset="0"/>
                <a:cs typeface="Arial" panose="020B0604020202020204" pitchFamily="34" charset="0"/>
                <a:sym typeface="Arial"/>
              </a:rPr>
              <a:t/>
            </a:r>
            <a:br>
              <a:rPr lang="en-US" altLang="en-US" sz="900" kern="0" dirty="0">
                <a:solidFill>
                  <a:srgbClr val="000000"/>
                </a:solidFill>
                <a:latin typeface="Arial" panose="020B0604020202020204" pitchFamily="34" charset="0"/>
                <a:cs typeface="Arial" panose="020B0604020202020204" pitchFamily="34" charset="0"/>
                <a:sym typeface="Arial"/>
              </a:rPr>
            </a:br>
            <a:endParaRPr lang="en-US" altLang="en-US" sz="500" kern="0" dirty="0">
              <a:solidFill>
                <a:prstClr val="black"/>
              </a:solidFill>
              <a:latin typeface="Arial"/>
              <a:cs typeface="Arial"/>
              <a:sym typeface="Arial"/>
            </a:endParaRPr>
          </a:p>
          <a:p>
            <a:pPr defTabSz="829452" eaLnBrk="0" fontAlgn="base" hangingPunct="0">
              <a:spcBef>
                <a:spcPct val="0"/>
              </a:spcBef>
              <a:spcAft>
                <a:spcPct val="0"/>
              </a:spcAft>
            </a:pPr>
            <a:r>
              <a:rPr lang="en-US" altLang="en-US" sz="1600" kern="0" dirty="0">
                <a:solidFill>
                  <a:prstClr val="black"/>
                </a:solidFill>
                <a:latin typeface="Arial" panose="020B0604020202020204" pitchFamily="34" charset="0"/>
                <a:cs typeface="Arial"/>
                <a:sym typeface="Arial"/>
              </a:rPr>
              <a:t/>
            </a:r>
            <a:br>
              <a:rPr lang="en-US" altLang="en-US" sz="1600" kern="0" dirty="0">
                <a:solidFill>
                  <a:prstClr val="black"/>
                </a:solidFill>
                <a:latin typeface="Arial" panose="020B0604020202020204" pitchFamily="34" charset="0"/>
                <a:cs typeface="Arial"/>
                <a:sym typeface="Arial"/>
              </a:rPr>
            </a:br>
            <a:endParaRPr lang="en-US" altLang="en-US" sz="1600" kern="0" dirty="0">
              <a:solidFill>
                <a:prstClr val="black"/>
              </a:solidFill>
              <a:latin typeface="Arial" panose="020B0604020202020204" pitchFamily="34" charset="0"/>
              <a:cs typeface="Arial"/>
              <a:sym typeface="Arial"/>
            </a:endParaRPr>
          </a:p>
        </p:txBody>
      </p:sp>
    </p:spTree>
    <p:extLst>
      <p:ext uri="{BB962C8B-B14F-4D97-AF65-F5344CB8AC3E}">
        <p14:creationId xmlns:p14="http://schemas.microsoft.com/office/powerpoint/2010/main" val="176390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16871B4-A061-4526-8B0B-119A67BF5659}"/>
              </a:ext>
            </a:extLst>
          </p:cNvPr>
          <p:cNvSpPr>
            <a:spLocks noGrp="1"/>
          </p:cNvSpPr>
          <p:nvPr>
            <p:ph type="subTitle" idx="1"/>
          </p:nvPr>
        </p:nvSpPr>
        <p:spPr>
          <a:xfrm>
            <a:off x="494268" y="1468605"/>
            <a:ext cx="11412053" cy="1655429"/>
          </a:xfrm>
        </p:spPr>
        <p:txBody>
          <a:bodyPr>
            <a:normAutofit/>
          </a:bodyPr>
          <a:lstStyle/>
          <a:p>
            <a:pPr marL="311250" indent="-311250" algn="l">
              <a:buFont typeface="Arial" panose="020B0604020202020204" pitchFamily="34" charset="0"/>
              <a:buChar char="•"/>
            </a:pPr>
            <a:r>
              <a:rPr lang="en-US" dirty="0">
                <a:latin typeface="Cambria" panose="02040503050406030204" pitchFamily="18" charset="0"/>
              </a:rPr>
              <a:t>Identified 10 libraries to examine and identify points of interest</a:t>
            </a:r>
          </a:p>
          <a:p>
            <a:pPr marL="311250" indent="-311250" algn="l">
              <a:buFont typeface="Arial" panose="020B0604020202020204" pitchFamily="34" charset="0"/>
              <a:buChar char="•"/>
            </a:pPr>
            <a:r>
              <a:rPr lang="en-US" dirty="0">
                <a:latin typeface="Cambria" panose="02040503050406030204" pitchFamily="18" charset="0"/>
              </a:rPr>
              <a:t>Committee members finalizing reports to share</a:t>
            </a:r>
          </a:p>
          <a:p>
            <a:pPr marL="311250" indent="-311250" algn="l">
              <a:buFont typeface="Arial" panose="020B0604020202020204" pitchFamily="34" charset="0"/>
              <a:buChar char="•"/>
            </a:pPr>
            <a:r>
              <a:rPr lang="en-US" dirty="0">
                <a:latin typeface="Cambria" panose="02040503050406030204" pitchFamily="18" charset="0"/>
              </a:rPr>
              <a:t>Identifying innovative work and potential influence for NPL</a:t>
            </a:r>
          </a:p>
        </p:txBody>
      </p:sp>
      <p:sp>
        <p:nvSpPr>
          <p:cNvPr id="4" name="TextBox 3">
            <a:extLst>
              <a:ext uri="{FF2B5EF4-FFF2-40B4-BE49-F238E27FC236}">
                <a16:creationId xmlns:a16="http://schemas.microsoft.com/office/drawing/2014/main" xmlns="" id="{021F8D8B-CA7E-41F9-8DA4-ED99E396F4A1}"/>
              </a:ext>
            </a:extLst>
          </p:cNvPr>
          <p:cNvSpPr txBox="1"/>
          <p:nvPr/>
        </p:nvSpPr>
        <p:spPr>
          <a:xfrm>
            <a:off x="494267" y="3319559"/>
            <a:ext cx="5027948" cy="2053581"/>
          </a:xfrm>
          <a:prstGeom prst="rect">
            <a:avLst/>
          </a:prstGeom>
          <a:gradFill>
            <a:gsLst>
              <a:gs pos="0">
                <a:srgbClr val="532476">
                  <a:tint val="66000"/>
                  <a:satMod val="160000"/>
                </a:srgbClr>
              </a:gs>
              <a:gs pos="50000">
                <a:srgbClr val="532476">
                  <a:tint val="44500"/>
                  <a:satMod val="160000"/>
                </a:srgbClr>
              </a:gs>
              <a:gs pos="100000">
                <a:srgbClr val="532476">
                  <a:tint val="23500"/>
                  <a:satMod val="160000"/>
                </a:srgbClr>
              </a:gs>
            </a:gsLst>
            <a:lin ang="27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3000" tIns="41500" rIns="83000" bIns="41500" rtlCol="0">
            <a:spAutoFit/>
          </a:bodyPr>
          <a:lstStyle/>
          <a:p>
            <a:pPr marL="257092" indent="-257092">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Population of 210,000, 71% African American</a:t>
            </a:r>
          </a:p>
          <a:p>
            <a:pPr marL="257092" indent="-257092">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19 libraries</a:t>
            </a:r>
          </a:p>
          <a:p>
            <a:pPr marL="257092" indent="-257092">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Website includes staff created content</a:t>
            </a:r>
          </a:p>
          <a:p>
            <a:pPr marL="257092" indent="-257092">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Extensive digital collection, including Birmingham African American Experience</a:t>
            </a:r>
          </a:p>
          <a:p>
            <a:pPr marL="257092" indent="-257092">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Annual staff innovation competition</a:t>
            </a:r>
          </a:p>
          <a:p>
            <a:pPr marL="257092" indent="-257092">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STEM robotics programs for teens</a:t>
            </a:r>
            <a:endParaRPr lang="en-US" sz="900" kern="0" dirty="0">
              <a:solidFill>
                <a:prstClr val="white"/>
              </a:solidFill>
              <a:latin typeface="Cambria" panose="02040503050406030204" pitchFamily="18" charset="0"/>
              <a:cs typeface="Arial"/>
              <a:sym typeface="Arial"/>
            </a:endParaRPr>
          </a:p>
          <a:p>
            <a:pPr>
              <a:spcBef>
                <a:spcPts val="545"/>
              </a:spcBef>
            </a:pPr>
            <a:endParaRPr lang="en-US" sz="500" b="1" kern="0" dirty="0">
              <a:solidFill>
                <a:prstClr val="white"/>
              </a:solidFill>
              <a:latin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xmlns="" id="{8006D5E5-0535-42D8-9159-048172704D5E}"/>
              </a:ext>
            </a:extLst>
          </p:cNvPr>
          <p:cNvSpPr txBox="1"/>
          <p:nvPr/>
        </p:nvSpPr>
        <p:spPr>
          <a:xfrm>
            <a:off x="6436620" y="3319563"/>
            <a:ext cx="5225141" cy="2226705"/>
          </a:xfrm>
          <a:prstGeom prst="rect">
            <a:avLst/>
          </a:prstGeom>
          <a:gradFill>
            <a:gsLst>
              <a:gs pos="0">
                <a:srgbClr val="532476">
                  <a:tint val="66000"/>
                  <a:satMod val="160000"/>
                </a:srgbClr>
              </a:gs>
              <a:gs pos="50000">
                <a:srgbClr val="532476">
                  <a:tint val="44500"/>
                  <a:satMod val="160000"/>
                </a:srgbClr>
              </a:gs>
              <a:gs pos="100000">
                <a:srgbClr val="532476">
                  <a:tint val="23500"/>
                  <a:satMod val="160000"/>
                </a:srgbClr>
              </a:gs>
            </a:gsLst>
            <a:lin ang="27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3000" tIns="41500" rIns="83000" bIns="41500" rtlCol="0">
            <a:spAutoFit/>
          </a:bodyPr>
          <a:lstStyle/>
          <a:p>
            <a:pPr marL="214244" indent="-214244">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Population of 303,625</a:t>
            </a:r>
          </a:p>
          <a:p>
            <a:pPr marL="214244" indent="-214244">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Significant volunteer hours</a:t>
            </a:r>
          </a:p>
          <a:p>
            <a:pPr marL="214244" indent="-214244">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Extensive public service hours</a:t>
            </a:r>
          </a:p>
          <a:p>
            <a:pPr marL="214244" indent="-214244">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Diversified income sources</a:t>
            </a:r>
          </a:p>
          <a:p>
            <a:pPr marL="214244" indent="-214244">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Website includes photos of staff, as well as images of new books and more</a:t>
            </a:r>
          </a:p>
          <a:p>
            <a:pPr marL="214244" indent="-214244">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2.9 million library visits (2015)</a:t>
            </a:r>
          </a:p>
          <a:p>
            <a:pPr marL="214244" indent="-214244">
              <a:spcBef>
                <a:spcPts val="545"/>
              </a:spcBef>
              <a:buFont typeface="Arial" panose="020B0604020202020204" pitchFamily="34" charset="0"/>
              <a:buChar char="•"/>
            </a:pPr>
            <a:r>
              <a:rPr lang="en-US" sz="1400" b="1" kern="0" dirty="0">
                <a:solidFill>
                  <a:prstClr val="white"/>
                </a:solidFill>
                <a:latin typeface="Cambria" panose="02040503050406030204" pitchFamily="18" charset="0"/>
                <a:cs typeface="Arial"/>
                <a:sym typeface="Arial"/>
              </a:rPr>
              <a:t>3.9 million items borrowed (2015)</a:t>
            </a:r>
          </a:p>
        </p:txBody>
      </p:sp>
      <p:sp>
        <p:nvSpPr>
          <p:cNvPr id="7" name="Title 1">
            <a:extLst>
              <a:ext uri="{FF2B5EF4-FFF2-40B4-BE49-F238E27FC236}">
                <a16:creationId xmlns:a16="http://schemas.microsoft.com/office/drawing/2014/main" xmlns="" id="{C6824070-C5C8-4E9A-9148-B57601CF61E2}"/>
              </a:ext>
            </a:extLst>
          </p:cNvPr>
          <p:cNvSpPr txBox="1">
            <a:spLocks/>
          </p:cNvSpPr>
          <p:nvPr/>
        </p:nvSpPr>
        <p:spPr>
          <a:xfrm>
            <a:off x="494267" y="256690"/>
            <a:ext cx="9144000" cy="865660"/>
          </a:xfrm>
          <a:prstGeom prst="rect">
            <a:avLst/>
          </a:prstGeom>
        </p:spPr>
        <p:txBody>
          <a:bodyPr vert="horz" lIns="83000" tIns="41500" rIns="83000" bIns="4150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3D255D"/>
                </a:solidFill>
                <a:latin typeface="Cambria" panose="02040503050406030204" pitchFamily="18" charset="0"/>
                <a:sym typeface="Arial"/>
              </a:rPr>
              <a:t>Peer Library Analysis</a:t>
            </a:r>
          </a:p>
        </p:txBody>
      </p:sp>
      <p:sp>
        <p:nvSpPr>
          <p:cNvPr id="8" name="Rectangle 7"/>
          <p:cNvSpPr/>
          <p:nvPr/>
        </p:nvSpPr>
        <p:spPr>
          <a:xfrm>
            <a:off x="395171" y="2886598"/>
            <a:ext cx="2743647" cy="330032"/>
          </a:xfrm>
          <a:prstGeom prst="rect">
            <a:avLst/>
          </a:prstGeom>
        </p:spPr>
        <p:txBody>
          <a:bodyPr wrap="none" lIns="83000" tIns="41500" rIns="83000" bIns="41500">
            <a:spAutoFit/>
          </a:bodyPr>
          <a:lstStyle/>
          <a:p>
            <a:r>
              <a:rPr lang="en-US" sz="1600" b="1" kern="0" dirty="0">
                <a:solidFill>
                  <a:srgbClr val="000000"/>
                </a:solidFill>
                <a:latin typeface="Cambria" panose="02040503050406030204" pitchFamily="18" charset="0"/>
                <a:cs typeface="Arial"/>
                <a:sym typeface="Arial"/>
              </a:rPr>
              <a:t>Birmingham Public Library</a:t>
            </a:r>
          </a:p>
        </p:txBody>
      </p:sp>
      <p:sp>
        <p:nvSpPr>
          <p:cNvPr id="9" name="Rectangle 8"/>
          <p:cNvSpPr/>
          <p:nvPr/>
        </p:nvSpPr>
        <p:spPr>
          <a:xfrm>
            <a:off x="6200293" y="2886598"/>
            <a:ext cx="3078674" cy="330032"/>
          </a:xfrm>
          <a:prstGeom prst="rect">
            <a:avLst/>
          </a:prstGeom>
        </p:spPr>
        <p:txBody>
          <a:bodyPr wrap="none" lIns="83000" tIns="41500" rIns="83000" bIns="41500">
            <a:spAutoFit/>
          </a:bodyPr>
          <a:lstStyle/>
          <a:p>
            <a:r>
              <a:rPr lang="en-US" sz="1600" b="1" kern="0" dirty="0">
                <a:solidFill>
                  <a:srgbClr val="000000"/>
                </a:solidFill>
                <a:latin typeface="Cambria" panose="02040503050406030204" pitchFamily="18" charset="0"/>
                <a:cs typeface="Arial"/>
                <a:sym typeface="Arial"/>
              </a:rPr>
              <a:t> Carnegie Library of Pittsburgh</a:t>
            </a:r>
            <a:endParaRPr lang="en-US" sz="1600" kern="0" dirty="0">
              <a:solidFill>
                <a:srgbClr val="000000"/>
              </a:solidFill>
              <a:latin typeface="Arial"/>
              <a:cs typeface="Arial"/>
              <a:sym typeface="Arial"/>
            </a:endParaRPr>
          </a:p>
        </p:txBody>
      </p:sp>
      <p:sp>
        <p:nvSpPr>
          <p:cNvPr id="10" name="Slide Number Placeholder 9"/>
          <p:cNvSpPr>
            <a:spLocks noGrp="1"/>
          </p:cNvSpPr>
          <p:nvPr>
            <p:ph type="sldNum" sz="quarter" idx="4294967295"/>
          </p:nvPr>
        </p:nvSpPr>
        <p:spPr>
          <a:xfrm>
            <a:off x="5842326" y="6362881"/>
            <a:ext cx="2744353" cy="364512"/>
          </a:xfrm>
          <a:prstGeom prst="rect">
            <a:avLst/>
          </a:prstGeom>
        </p:spPr>
        <p:txBody>
          <a:bodyPr lIns="83000" tIns="41500" rIns="83000" bIns="41500"/>
          <a:lstStyle/>
          <a:p>
            <a:fld id="{97254664-30E1-4232-8551-5DEFE1F270B3}" type="slidenum">
              <a:rPr lang="en-US" smtClean="0">
                <a:solidFill>
                  <a:prstClr val="black">
                    <a:lumMod val="65000"/>
                    <a:lumOff val="35000"/>
                  </a:prstClr>
                </a:solidFill>
              </a:rPr>
              <a:pPr/>
              <a:t>9</a:t>
            </a:fld>
            <a:endParaRPr lang="en-US">
              <a:solidFill>
                <a:prstClr val="black">
                  <a:lumMod val="65000"/>
                  <a:lumOff val="35000"/>
                </a:prstClr>
              </a:solidFill>
            </a:endParaRPr>
          </a:p>
        </p:txBody>
      </p:sp>
    </p:spTree>
    <p:extLst>
      <p:ext uri="{BB962C8B-B14F-4D97-AF65-F5344CB8AC3E}">
        <p14:creationId xmlns:p14="http://schemas.microsoft.com/office/powerpoint/2010/main" val="96947864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3064</Words>
  <Application>Microsoft Office PowerPoint</Application>
  <PresentationFormat>Custom</PresentationFormat>
  <Paragraphs>546</Paragraphs>
  <Slides>64</Slides>
  <Notes>20</Notes>
  <HiddenSlides>0</HiddenSlides>
  <MMClips>0</MMClips>
  <ScaleCrop>false</ScaleCrop>
  <HeadingPairs>
    <vt:vector size="4" baseType="variant">
      <vt:variant>
        <vt:lpstr>Theme</vt:lpstr>
      </vt:variant>
      <vt:variant>
        <vt:i4>4</vt:i4>
      </vt:variant>
      <vt:variant>
        <vt:lpstr>Slide Titles</vt:lpstr>
      </vt:variant>
      <vt:variant>
        <vt:i4>64</vt:i4>
      </vt:variant>
    </vt:vector>
  </HeadingPairs>
  <TitlesOfParts>
    <vt:vector size="68" baseType="lpstr">
      <vt:lpstr>Office Theme</vt:lpstr>
      <vt:lpstr>Executive</vt:lpstr>
      <vt:lpstr>1_Office Theme</vt:lpstr>
      <vt:lpstr>2_Office Theme</vt:lpstr>
      <vt:lpstr>PowerPoint Presentation</vt:lpstr>
      <vt:lpstr>Strategic Plan:  Foundations for Assessment</vt:lpstr>
      <vt:lpstr>PowerPoint Presentation</vt:lpstr>
      <vt:lpstr>NPL Strategic Planning Process</vt:lpstr>
      <vt:lpstr>Guiding Principles</vt:lpstr>
      <vt:lpstr>Aspirations</vt:lpstr>
      <vt:lpstr>Best Practices</vt:lpstr>
      <vt:lpstr>Peer and Aspirant Peer Libraries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 Implementation Team</vt:lpstr>
      <vt:lpstr>Strategic Plan Implementation Team</vt:lpstr>
      <vt:lpstr>Next Steps </vt:lpstr>
      <vt:lpstr>The University of Hong Kong</vt:lpstr>
      <vt:lpstr>1 Assessment of Library Performance: Biennial User Survey</vt:lpstr>
      <vt:lpstr>Biennial User Survey</vt:lpstr>
      <vt:lpstr>PowerPoint Presentation</vt:lpstr>
      <vt:lpstr>PowerPoint Presentation</vt:lpstr>
      <vt:lpstr>PowerPoint Presentation</vt:lpstr>
      <vt:lpstr>PowerPoint Presentation</vt:lpstr>
      <vt:lpstr>PowerPoint Presentation</vt:lpstr>
      <vt:lpstr>PowerPoint Presentation</vt:lpstr>
      <vt:lpstr>Performance tracking and benchmarking</vt:lpstr>
      <vt:lpstr>2 User Experience (UX)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 from Visitors and Residents Research</vt:lpstr>
      <vt:lpstr>Behavioural Mapping: Interpretation</vt:lpstr>
      <vt:lpstr>Behavioural Mapping: Interpretation</vt:lpstr>
      <vt:lpstr>Behavioural Mapping: Interpretation</vt:lpstr>
      <vt:lpstr>Non-participant Observation: Interpretation</vt:lpstr>
      <vt:lpstr>Non-participant Observation: Interpretation</vt:lpstr>
      <vt:lpstr>Non-participant Observation: Interpretation</vt:lpstr>
      <vt:lpstr>UX Conclusion</vt:lpstr>
      <vt:lpstr>Sources</vt:lpstr>
      <vt:lpstr>THREE Assessment Stories</vt:lpstr>
      <vt:lpstr>Story #1 - Assessing Learning</vt:lpstr>
      <vt:lpstr>Assessment Types</vt:lpstr>
      <vt:lpstr>Story #2 - Assessing Impact</vt:lpstr>
      <vt:lpstr>Focus of Assessment</vt:lpstr>
      <vt:lpstr>Story #3 - Assessing User Needs</vt:lpstr>
      <vt:lpstr>UX Methods - observation</vt:lpstr>
      <vt:lpstr>Consider …</vt:lpstr>
      <vt:lpstr>Exercise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Hong Kong</dc:title>
  <dc:creator>Peter E. SIDORKO</dc:creator>
  <cp:lastModifiedBy>HKU Libraries</cp:lastModifiedBy>
  <cp:revision>21</cp:revision>
  <dcterms:created xsi:type="dcterms:W3CDTF">2018-04-04T01:32:44Z</dcterms:created>
  <dcterms:modified xsi:type="dcterms:W3CDTF">2018-04-10T01:40:20Z</dcterms:modified>
</cp:coreProperties>
</file>